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5"/>
  </p:notesMasterIdLst>
  <p:sldIdLst>
    <p:sldId id="256" r:id="rId2"/>
    <p:sldId id="337" r:id="rId3"/>
    <p:sldId id="338" r:id="rId4"/>
    <p:sldId id="34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36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66" r:id="rId106"/>
    <p:sldId id="367" r:id="rId107"/>
    <p:sldId id="368" r:id="rId108"/>
    <p:sldId id="369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6" r:id="rId143"/>
    <p:sldId id="407" r:id="rId144"/>
    <p:sldId id="408" r:id="rId145"/>
    <p:sldId id="409" r:id="rId146"/>
    <p:sldId id="410" r:id="rId147"/>
    <p:sldId id="411" r:id="rId148"/>
    <p:sldId id="412" r:id="rId149"/>
    <p:sldId id="413" r:id="rId150"/>
    <p:sldId id="414" r:id="rId151"/>
    <p:sldId id="415" r:id="rId152"/>
    <p:sldId id="416" r:id="rId153"/>
    <p:sldId id="417" r:id="rId154"/>
    <p:sldId id="418" r:id="rId155"/>
    <p:sldId id="419" r:id="rId156"/>
    <p:sldId id="420" r:id="rId157"/>
    <p:sldId id="421" r:id="rId158"/>
    <p:sldId id="422" r:id="rId159"/>
    <p:sldId id="423" r:id="rId160"/>
    <p:sldId id="424" r:id="rId161"/>
    <p:sldId id="428" r:id="rId162"/>
    <p:sldId id="426" r:id="rId163"/>
    <p:sldId id="430" r:id="rId16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5AD5B00-8D0D-4F0A-998D-24AADB67871F}">
  <a:tblStyle styleId="{95AD5B00-8D0D-4F0A-998D-24AADB67871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937C66DF-CEBE-448F-BDD1-1FE6B6002D6D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F3EAFF7-344A-4496-BDCF-2A18A64BDF16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A4EBBE51-3019-4638-8B92-6BD46E028179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C31A1AEE-5C88-430E-BD37-849D20A9EC7F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31AE1E6A-0C43-4C96-A01B-EAA7B72AE7A8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8361C5F8-2F18-4D75-90F0-DFABC92EE951}" styleName="Table_6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F5782587-F6D1-466F-8692-53BBF13B942D}" styleName="Table_7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A0D0B2A-20B9-4CE7-A67E-202CA98189E1}" styleName="Table_8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A840B664-7B84-4B9C-ACBE-4CAD81608600}" styleName="Table_9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8BA96B70-A783-4443-BE67-18DAA39E3CC2}" styleName="Table_1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4FBC6D8-642C-4654-9927-CFCFB6E6BA8B}" styleName="Table_1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E9060199-22CA-4BA8-87AC-36BA083F28B3}" styleName="Table_1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0FE35D64-E28C-4520-A32E-3FC5237E3A11}" styleName="Table_1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FF3F9"/>
          </a:solidFill>
        </a:fill>
      </a:tcStyle>
    </a:wholeTbl>
    <a:band1H>
      <a:tcStyle>
        <a:tcBdr/>
        <a:fill>
          <a:solidFill>
            <a:srgbClr val="DBE5F1"/>
          </a:solidFill>
        </a:fill>
      </a:tcStyle>
    </a:band1H>
    <a:band1V>
      <a:tcStyle>
        <a:tcBdr/>
        <a:fill>
          <a:solidFill>
            <a:srgbClr val="DBE5F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1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notesMaster" Target="notesMasters/notesMaster1.xml"/><Relationship Id="rId166" Type="http://schemas.openxmlformats.org/officeDocument/2006/relationships/printerSettings" Target="printerSettings/printerSettings1.bin"/><Relationship Id="rId167" Type="http://schemas.openxmlformats.org/officeDocument/2006/relationships/presProps" Target="presProps.xml"/><Relationship Id="rId168" Type="http://schemas.openxmlformats.org/officeDocument/2006/relationships/viewProps" Target="viewProps.xml"/><Relationship Id="rId16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722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116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136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141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153</a:t>
            </a:fld>
            <a:endParaRPr 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154</a:t>
            </a:fld>
            <a:endParaRPr 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155</a:t>
            </a:fld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156</a:t>
            </a:fld>
            <a:endParaRPr 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157</a:t>
            </a:fld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158</a:t>
            </a:fld>
            <a:endParaRPr 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159</a:t>
            </a:fld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160</a:t>
            </a:fld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161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162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Shape 4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Shape 59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Shape 6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70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Shape 6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8" name="Shape 6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Shape 65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Shape 6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Shape 6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Shape 6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Shape 6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9" name="Shape 7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don’t want to call genotypes!</a:t>
            </a:r>
          </a:p>
        </p:txBody>
      </p:sp>
      <p:sp>
        <p:nvSpPr>
          <p:cNvPr id="710" name="Shape 7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78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Shape 7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96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 is scaled inverse of variance of pi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97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508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90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127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4732336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541336" y="190500"/>
            <a:ext cx="5851525" cy="601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508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90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127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5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508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90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127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27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3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50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1pPr>
            <a:lvl2pPr marL="742950" marR="0" indent="-190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2pPr>
            <a:lvl3pPr marL="1143000" marR="0" indent="127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/>
            </a:lvl5pPr>
            <a:lvl6pPr marL="25146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2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</a:lstStyle>
          <a:p>
            <a:pPr marL="0" lvl="0" indent="0">
              <a:spcBef>
                <a:spcPts val="0"/>
              </a:spcBef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5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5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6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6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6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6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6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68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6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70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7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7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jpg"/><Relationship Id="rId6" Type="http://schemas.openxmlformats.org/officeDocument/2006/relationships/image" Target="../media/image76.jpg"/><Relationship Id="rId7" Type="http://schemas.openxmlformats.org/officeDocument/2006/relationships/image" Target="../media/image77.jp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8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83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8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87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8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92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9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93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9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9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94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368153" y="2130425"/>
            <a:ext cx="8412296" cy="1470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0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Workshop on Population and Speciation Genomics, </a:t>
            </a:r>
            <a:r>
              <a:rPr lang="en-US" sz="4000" b="0" i="0" u="none" strike="noStrike" cap="none" baseline="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Cesky</a:t>
            </a:r>
            <a:r>
              <a:rPr lang="en-US" sz="40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4000" b="0" i="0" u="none" strike="noStrike" cap="none" baseline="0" dirty="0" err="1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Krumlov</a:t>
            </a:r>
            <a:r>
              <a:rPr lang="en-US" sz="4400" b="0" i="0" u="none" strike="noStrike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/>
            </a:r>
            <a:br>
              <a:rPr lang="en-US" sz="4400" b="0" i="0" u="none" strike="noStrike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44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/>
            </a:r>
            <a:br>
              <a:rPr lang="en-US" sz="44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</a:t>
            </a:r>
            <a:r>
              <a:rPr lang="en-US" sz="3200" b="0" i="0" u="none" strike="noStrike" cap="none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and genotype calling (and more) </a:t>
            </a: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– </a:t>
            </a:r>
            <a:r>
              <a:rPr lang="en-US" sz="3200" b="0" i="0" u="none" strike="noStrike" cap="none" baseline="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Day </a:t>
            </a:r>
            <a:r>
              <a:rPr lang="en-US" sz="3200" b="0" i="0" u="none" strike="noStrike" cap="none" baseline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3</a:t>
            </a:r>
            <a:endParaRPr lang="en-US" sz="3200" b="0" i="0" u="none" strike="noStrike" cap="none" baseline="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371600" y="4511955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200" dirty="0" err="1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Matteo</a:t>
            </a: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dirty="0" err="1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Fumagalli</a:t>
            </a:r>
            <a:endParaRPr lang="en-US"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January</a:t>
            </a:r>
            <a:r>
              <a:rPr lang="en-US" sz="3200" b="0" i="0" u="none" strike="noStrike" cap="none" baseline="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32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r>
              <a:rPr lang="en-US" sz="3200" b="0" i="0" u="none" strike="noStrike" cap="none" baseline="3000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</a:t>
            </a:r>
            <a:r>
              <a:rPr lang="en-US" sz="3200" b="0" i="0" u="none" strike="noStrike" cap="none" baseline="0" dirty="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2016</a:t>
            </a:r>
            <a:endParaRPr lang="en-US"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Usage of NGS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2184050"/>
            <a:ext cx="7619999" cy="3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4598126" y="6301403"/>
            <a:ext cx="454587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Avak Kahvejian, John Quackenbush &amp; John F Thompson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Nature Biotechnology 26, 1125 - 1133 (2008)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2177241" y="2771239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34310533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&gt;99%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2177241" y="2771239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1792030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5246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&gt;99%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Heavy filtering of data (error rate of 0.001):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177241" y="267226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210227" y="493608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316119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 – effect of errors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5246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Calling SNPs if 2 alternate alleles are observed (5X and 100 samples and error rate of 0.01):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&gt;99%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Heavy filtering of data (error rate of 0.001):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False positive rate?			60%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77241" y="267226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2210227" y="4936087"/>
            <a:ext cx="329883" cy="478367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03379" y="6441597"/>
            <a:ext cx="2748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Numbers from R. Nielsen’s slide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639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most straightforward method to for SNP calling?</a:t>
            </a:r>
          </a:p>
        </p:txBody>
      </p:sp>
    </p:spTree>
    <p:extLst>
      <p:ext uri="{BB962C8B-B14F-4D97-AF65-F5344CB8AC3E}">
        <p14:creationId xmlns:p14="http://schemas.microsoft.com/office/powerpoint/2010/main" val="51619368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most straightforward method to for SNP calling?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Assign as SNPs sites where at least one heterozygote has been called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  <a:endParaRPr lang="en-US" sz="2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1639333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most straightforward method to for SNP calling?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Assign as SNPs sites where at least one heterozygote has been called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Assign as SNPs sites where the estimated allele frequency is above a certain threshold (e.g. ?)</a:t>
            </a:r>
          </a:p>
        </p:txBody>
      </p:sp>
    </p:spTree>
    <p:extLst>
      <p:ext uri="{BB962C8B-B14F-4D97-AF65-F5344CB8AC3E}">
        <p14:creationId xmlns:p14="http://schemas.microsoft.com/office/powerpoint/2010/main" val="287356853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MLE of allele frequency at each site: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a SNP if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can be defined as the minimum sample allele frequency detectable (e.g. with 10 samples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can be set to 0.05)</a:t>
            </a: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2775" y="3044825"/>
            <a:ext cx="2555875" cy="1214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4556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45174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Ratio Test (</a:t>
            </a:r>
            <a:r>
              <a:rPr lang="en-US" sz="32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LRT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)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test statistical hypotheses based on comparing the maximum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likelihood under 2 different models.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1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is chi-squared distributed with 1 degree of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freedom -&gt; assign a </a:t>
            </a:r>
            <a:r>
              <a:rPr lang="en-US" sz="32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-value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1033" y="3458055"/>
            <a:ext cx="4090987" cy="1487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3945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 statistics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03451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57200" y="13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Applications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" y="1191658"/>
            <a:ext cx="9105900" cy="51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729479"/>
            <a:ext cx="7920038" cy="6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 (SFS)</a:t>
            </a:r>
          </a:p>
        </p:txBody>
      </p:sp>
    </p:spTree>
    <p:extLst>
      <p:ext uri="{BB962C8B-B14F-4D97-AF65-F5344CB8AC3E}">
        <p14:creationId xmlns:p14="http://schemas.microsoft.com/office/powerpoint/2010/main" val="396018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SFS </a:t>
            </a: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8916" y="1186708"/>
            <a:ext cx="5652318" cy="551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33541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SFS </a:t>
            </a:r>
          </a:p>
        </p:txBody>
      </p:sp>
      <p:pic>
        <p:nvPicPr>
          <p:cNvPr id="283" name="Shape 2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1000" y="1928642"/>
            <a:ext cx="5829298" cy="403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593793" y="1107516"/>
            <a:ext cx="8093007" cy="56938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Using an ad hoc fixed cutoff for SNP calling…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can never produce unbiased estimates.</a:t>
            </a:r>
          </a:p>
        </p:txBody>
      </p:sp>
    </p:spTree>
    <p:extLst>
      <p:ext uri="{BB962C8B-B14F-4D97-AF65-F5344CB8AC3E}">
        <p14:creationId xmlns:p14="http://schemas.microsoft.com/office/powerpoint/2010/main" val="421244289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Effects of low-depth data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23133"/>
            <a:ext cx="9143998" cy="4297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6597263" y="6347451"/>
            <a:ext cx="225784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MBE.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266520" y="1471655"/>
            <a:ext cx="669696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Nucleotide diversity scan using 1000 Genomes Project data (low-depth)</a:t>
            </a:r>
          </a:p>
        </p:txBody>
      </p:sp>
    </p:spTree>
    <p:extLst>
      <p:ext uri="{BB962C8B-B14F-4D97-AF65-F5344CB8AC3E}">
        <p14:creationId xmlns:p14="http://schemas.microsoft.com/office/powerpoint/2010/main" val="233434932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Effects of low-depth data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23133"/>
            <a:ext cx="9143998" cy="429749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6473784" y="6347451"/>
            <a:ext cx="238132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266520" y="1471655"/>
            <a:ext cx="669696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Nucleotide diversity scan using 1000 Genomes Project data (low-depth)</a:t>
            </a:r>
          </a:p>
        </p:txBody>
      </p:sp>
      <p:cxnSp>
        <p:nvCxnSpPr>
          <p:cNvPr id="302" name="Shape 302"/>
          <p:cNvCxnSpPr/>
          <p:nvPr/>
        </p:nvCxnSpPr>
        <p:spPr>
          <a:xfrm flipH="1">
            <a:off x="8123634" y="2336306"/>
            <a:ext cx="154174" cy="42335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7305793" y="1471655"/>
            <a:ext cx="1822527" cy="73866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Highest peak based on Sanger sequencing!</a:t>
            </a:r>
          </a:p>
        </p:txBody>
      </p:sp>
    </p:spTree>
    <p:extLst>
      <p:ext uri="{BB962C8B-B14F-4D97-AF65-F5344CB8AC3E}">
        <p14:creationId xmlns:p14="http://schemas.microsoft.com/office/powerpoint/2010/main" val="302447309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457200" y="807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Effects of low-depth data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3549330" y="1469053"/>
            <a:ext cx="5389117" cy="50104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Noto Symbol"/>
              <a:buChar char="❑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Sanger: detected a total of 24 variants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Noto Symbol"/>
              <a:buChar char="❑"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NGS: only 13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Most of them (n=8) have intermediate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frequency in all populations.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They are located within an </a:t>
            </a:r>
            <a:r>
              <a:rPr lang="en-US" sz="20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AluSx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element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 the 3'UTR.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 large </a:t>
            </a: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portion of “inaccessible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Sites” in the low-depth1000 Genomes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maps to repetitive sequences.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583" y="980649"/>
            <a:ext cx="2895747" cy="58285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300"/>
          <p:cNvSpPr txBox="1"/>
          <p:nvPr/>
        </p:nvSpPr>
        <p:spPr>
          <a:xfrm>
            <a:off x="6473784" y="6347451"/>
            <a:ext cx="238132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4573912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Masked data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0682"/>
            <a:ext cx="9143998" cy="3056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Shape 319"/>
          <p:cNvCxnSpPr/>
          <p:nvPr/>
        </p:nvCxnSpPr>
        <p:spPr>
          <a:xfrm>
            <a:off x="8152389" y="1769574"/>
            <a:ext cx="125420" cy="42335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320" name="Shape 320"/>
          <p:cNvSpPr txBox="1"/>
          <p:nvPr/>
        </p:nvSpPr>
        <p:spPr>
          <a:xfrm>
            <a:off x="6772753" y="1417637"/>
            <a:ext cx="2230148" cy="307777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Highest peak recovered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245277" y="5378208"/>
            <a:ext cx="3403496" cy="8309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Missing data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Unpredictable effects</a:t>
            </a:r>
          </a:p>
        </p:txBody>
      </p:sp>
      <p:sp>
        <p:nvSpPr>
          <p:cNvPr id="7" name="Shape 300"/>
          <p:cNvSpPr txBox="1"/>
          <p:nvPr/>
        </p:nvSpPr>
        <p:spPr>
          <a:xfrm>
            <a:off x="6473784" y="6347451"/>
            <a:ext cx="238132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4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Cagliani</a:t>
            </a:r>
            <a:r>
              <a:rPr lang="en-US" sz="14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et al. </a:t>
            </a:r>
            <a:r>
              <a:rPr lang="en-US" sz="1400" b="0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MBE 2012</a:t>
            </a:r>
            <a:endParaRPr lang="en-US" sz="14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9353669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Estimation (MLE) of the </a:t>
            </a:r>
            <a:r>
              <a:rPr lang="en-US" sz="3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Parameterize the SFS, with </a:t>
            </a:r>
            <a:r>
              <a:rPr lang="en-US" sz="32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individuals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unfolded, </a:t>
            </a:r>
            <a:r>
              <a:rPr lang="en-US" sz="3200" b="0" i="1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entries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folded, </a:t>
            </a:r>
            <a:r>
              <a:rPr lang="en-US" sz="32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entries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700" y="2694455"/>
            <a:ext cx="3451225" cy="822323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2806700" y="2599203"/>
            <a:ext cx="606425" cy="290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62911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Estimation (MLE) of the </a:t>
            </a:r>
            <a:r>
              <a:rPr lang="en-US" sz="3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Parameterize the SFS, with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individuals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unfolded,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2k+1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entries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folded,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2k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entries</a:t>
            </a: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700" y="2694455"/>
            <a:ext cx="3451225" cy="8223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0" name="Shape 330"/>
          <p:cNvGraphicFramePr/>
          <p:nvPr/>
        </p:nvGraphicFramePr>
        <p:xfrm>
          <a:off x="1524000" y="4656612"/>
          <a:ext cx="6096000" cy="3657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2k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331" name="Shape 331"/>
          <p:cNvGraphicFramePr/>
          <p:nvPr/>
        </p:nvGraphicFramePr>
        <p:xfrm>
          <a:off x="1524000" y="5936767"/>
          <a:ext cx="5080000" cy="370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k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32" name="Shape 332"/>
          <p:cNvSpPr/>
          <p:nvPr/>
        </p:nvSpPr>
        <p:spPr>
          <a:xfrm>
            <a:off x="2806700" y="2599203"/>
            <a:ext cx="606425" cy="29004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95123488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02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Summing across all unknown genotypes and multiplying the likelihood across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function: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Nielsen et al. 2012 PLoS One</a:t>
            </a: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616" y="3856680"/>
            <a:ext cx="7861116" cy="1407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-98425" y="3127375"/>
            <a:ext cx="7746999" cy="3000375"/>
          </a:xfrm>
          <a:prstGeom prst="mathMultiply">
            <a:avLst>
              <a:gd name="adj1" fmla="val 23520"/>
            </a:avLst>
          </a:prstGeom>
          <a:solidFill>
            <a:srgbClr val="FF0000">
              <a:alpha val="50980"/>
            </a:srgbClr>
          </a:solidFill>
          <a:ln w="9525" cap="flat">
            <a:solidFill>
              <a:srgbClr val="D79D3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7266" y="3856680"/>
            <a:ext cx="546832" cy="5183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3813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16907" y="549216"/>
            <a:ext cx="4567494" cy="5319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RAD-sequencing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355729"/>
            <a:ext cx="3630545" cy="485974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791035" y="6424367"/>
            <a:ext cx="291618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http://www.floragenex.com/</a:t>
            </a:r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278" y="1649673"/>
            <a:ext cx="2175692" cy="29308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576505" y="547168"/>
            <a:ext cx="4567494" cy="9995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Pooled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848345" y="5306969"/>
            <a:ext cx="78953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457200" y="1619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grpSp>
        <p:nvGrpSpPr>
          <p:cNvPr id="353" name="Shape 353"/>
          <p:cNvGrpSpPr/>
          <p:nvPr/>
        </p:nvGrpSpPr>
        <p:grpSpPr>
          <a:xfrm>
            <a:off x="457198" y="1304925"/>
            <a:ext cx="5443537" cy="4983163"/>
            <a:chOff x="957279" y="1304925"/>
            <a:chExt cx="5443537" cy="4983163"/>
          </a:xfrm>
        </p:grpSpPr>
        <p:pic>
          <p:nvPicPr>
            <p:cNvPr id="354" name="Shape 3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7279" y="1304925"/>
              <a:ext cx="5364160" cy="4983163"/>
            </a:xfrm>
            <a:prstGeom prst="rect">
              <a:avLst/>
            </a:prstGeom>
            <a:noFill/>
            <a:ln w="28575" cap="flat">
              <a:solidFill>
                <a:srgbClr val="17365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355" name="Shape 355"/>
            <p:cNvSpPr/>
            <p:nvPr/>
          </p:nvSpPr>
          <p:spPr>
            <a:xfrm>
              <a:off x="2324116" y="1422400"/>
              <a:ext cx="2717799" cy="304798"/>
            </a:xfrm>
            <a:prstGeom prst="rect">
              <a:avLst/>
            </a:prstGeom>
            <a:solidFill>
              <a:schemeClr val="lt1"/>
            </a:solidFill>
            <a:ln w="9525" cap="flat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3467117" y="1803400"/>
              <a:ext cx="2933700" cy="11922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TRUE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969696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DDDDD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MLE, 6 regions combined</a:t>
              </a:r>
            </a:p>
          </p:txBody>
        </p:sp>
      </p:grpSp>
      <p:sp>
        <p:nvSpPr>
          <p:cNvPr id="357" name="Shape 357"/>
          <p:cNvSpPr txBox="1"/>
          <p:nvPr/>
        </p:nvSpPr>
        <p:spPr>
          <a:xfrm>
            <a:off x="6214532" y="1304925"/>
            <a:ext cx="2658532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Simulated 30Mb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Error rate of 0.3%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of 5X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50551361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457200" y="1619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grpSp>
        <p:nvGrpSpPr>
          <p:cNvPr id="363" name="Shape 363"/>
          <p:cNvGrpSpPr/>
          <p:nvPr/>
        </p:nvGrpSpPr>
        <p:grpSpPr>
          <a:xfrm>
            <a:off x="457198" y="1304925"/>
            <a:ext cx="5443537" cy="4983163"/>
            <a:chOff x="957279" y="1304925"/>
            <a:chExt cx="5443537" cy="4983163"/>
          </a:xfrm>
        </p:grpSpPr>
        <p:pic>
          <p:nvPicPr>
            <p:cNvPr id="364" name="Shape 3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7279" y="1304925"/>
              <a:ext cx="5364160" cy="4983163"/>
            </a:xfrm>
            <a:prstGeom prst="rect">
              <a:avLst/>
            </a:prstGeom>
            <a:noFill/>
            <a:ln w="28575" cap="flat">
              <a:solidFill>
                <a:srgbClr val="17365D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365" name="Shape 365"/>
            <p:cNvSpPr/>
            <p:nvPr/>
          </p:nvSpPr>
          <p:spPr>
            <a:xfrm>
              <a:off x="2324116" y="1422400"/>
              <a:ext cx="2717799" cy="304798"/>
            </a:xfrm>
            <a:prstGeom prst="rect">
              <a:avLst/>
            </a:prstGeom>
            <a:solidFill>
              <a:schemeClr val="lt1"/>
            </a:solidFill>
            <a:ln w="9525" cap="flat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  <p:sp>
          <p:nvSpPr>
            <p:cNvPr id="366" name="Shape 366"/>
            <p:cNvSpPr txBox="1"/>
            <p:nvPr/>
          </p:nvSpPr>
          <p:spPr>
            <a:xfrm>
              <a:off x="3467117" y="1803400"/>
              <a:ext cx="2933700" cy="11922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TRUE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969696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>
                  <a:srgbClr val="DDDDDD"/>
                </a:buClr>
                <a:buSzPct val="150000"/>
                <a:buFont typeface="Noto Symbol"/>
                <a:buChar char="▪"/>
              </a:pPr>
              <a:r>
                <a:rPr lang="en-US"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rtl val="0"/>
                </a:rPr>
                <a:t>MLE, 6 regions combined</a:t>
              </a:r>
            </a:p>
          </p:txBody>
        </p:sp>
      </p:grpSp>
      <p:sp>
        <p:nvSpPr>
          <p:cNvPr id="367" name="Shape 367"/>
          <p:cNvSpPr txBox="1"/>
          <p:nvPr/>
        </p:nvSpPr>
        <p:spPr>
          <a:xfrm>
            <a:off x="6214532" y="1304925"/>
            <a:ext cx="2658532" cy="19389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Simulated 30Mb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Error rate of 0.3%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of 5X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of 1X:</a:t>
            </a: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0737" y="3243916"/>
            <a:ext cx="3053079" cy="25501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7392208" y="6478406"/>
            <a:ext cx="15616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R. Nielsen’s slide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287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ML estimation of the SFS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Can be used for: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Modeling uncertainty in population genetics analyses</a:t>
            </a:r>
          </a:p>
        </p:txBody>
      </p:sp>
    </p:spTree>
    <p:extLst>
      <p:ext uri="{BB962C8B-B14F-4D97-AF65-F5344CB8AC3E}">
        <p14:creationId xmlns:p14="http://schemas.microsoft.com/office/powerpoint/2010/main" val="312734709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 Statistics</a:t>
            </a:r>
          </a:p>
        </p:txBody>
      </p:sp>
      <p:cxnSp>
        <p:nvCxnSpPr>
          <p:cNvPr id="382" name="Shape 382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83" name="Shape 383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206070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</a:t>
            </a:r>
            <a:r>
              <a:rPr lang="en-US" sz="32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sample allele frequency at 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025" y="3398044"/>
            <a:ext cx="7394574" cy="7000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1" name="Shape 391"/>
          <p:cNvGraphicFramePr/>
          <p:nvPr/>
        </p:nvGraphicFramePr>
        <p:xfrm>
          <a:off x="835025" y="4791141"/>
          <a:ext cx="7366350" cy="602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27725"/>
                <a:gridCol w="1227725"/>
                <a:gridCol w="1227725"/>
                <a:gridCol w="1227725"/>
                <a:gridCol w="1227725"/>
                <a:gridCol w="1227725"/>
              </a:tblGrid>
              <a:tr h="6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392" name="Shape 392"/>
          <p:cNvSpPr txBox="1"/>
          <p:nvPr/>
        </p:nvSpPr>
        <p:spPr>
          <a:xfrm>
            <a:off x="7059250" y="2997933"/>
            <a:ext cx="69011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Prior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4538132" y="2920133"/>
            <a:ext cx="125329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419908875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000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</a:t>
            </a:r>
            <a:r>
              <a:rPr lang="en-US" sz="3200" b="0" i="1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sample allele frequency at 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025" y="3398044"/>
            <a:ext cx="7394574" cy="7000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1" name="Shape 401"/>
          <p:cNvGraphicFramePr/>
          <p:nvPr/>
        </p:nvGraphicFramePr>
        <p:xfrm>
          <a:off x="835025" y="4791141"/>
          <a:ext cx="7366350" cy="6028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27725"/>
                <a:gridCol w="1227725"/>
                <a:gridCol w="1227725"/>
                <a:gridCol w="1227725"/>
                <a:gridCol w="1227725"/>
                <a:gridCol w="1227725"/>
              </a:tblGrid>
              <a:tr h="60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402" name="Shape 402"/>
          <p:cNvSpPr txBox="1"/>
          <p:nvPr/>
        </p:nvSpPr>
        <p:spPr>
          <a:xfrm>
            <a:off x="7059250" y="2997933"/>
            <a:ext cx="69011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Prior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4538132" y="2920133"/>
            <a:ext cx="125329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</a:t>
            </a:r>
          </a:p>
        </p:txBody>
      </p:sp>
      <p:sp>
        <p:nvSpPr>
          <p:cNvPr id="404" name="Shape 404"/>
          <p:cNvSpPr/>
          <p:nvPr/>
        </p:nvSpPr>
        <p:spPr>
          <a:xfrm>
            <a:off x="6197432" y="3124274"/>
            <a:ext cx="2725956" cy="1275164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6112766" y="3999328"/>
            <a:ext cx="3014467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of the overall SFS</a:t>
            </a:r>
          </a:p>
        </p:txBody>
      </p:sp>
    </p:spTree>
    <p:extLst>
      <p:ext uri="{BB962C8B-B14F-4D97-AF65-F5344CB8AC3E}">
        <p14:creationId xmlns:p14="http://schemas.microsoft.com/office/powerpoint/2010/main" val="1300557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frequency</a:t>
            </a:r>
          </a:p>
        </p:txBody>
      </p:sp>
      <p:graphicFrame>
        <p:nvGraphicFramePr>
          <p:cNvPr id="412" name="Shape 412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2865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Expected value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The expected value of a discrete random variable is the probability-weighted average of all possible values</a:t>
            </a:r>
          </a:p>
          <a:p>
            <a:endParaRPr lang="en-US" sz="2400" dirty="0"/>
          </a:p>
          <a:p>
            <a:r>
              <a:rPr lang="en-US" sz="2400" dirty="0" smtClean="0"/>
              <a:t>Average value if you perform the same experiment many times</a:t>
            </a:r>
          </a:p>
          <a:p>
            <a:endParaRPr lang="en-US" sz="2400" dirty="0"/>
          </a:p>
          <a:p>
            <a:r>
              <a:rPr lang="en-US" sz="2400" dirty="0" smtClean="0"/>
              <a:t>It is the value that one could expect on average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5493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frequency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Used as prior for genotype calling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614" y="3640667"/>
            <a:ext cx="3650070" cy="13546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159125" y="3397250"/>
            <a:ext cx="3206750" cy="1825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328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frequency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Used as prior for genotype calling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6614" y="3640667"/>
            <a:ext cx="3650070" cy="13546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156385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being 0.05, 0.01., 0.001 and so on.</a:t>
            </a:r>
          </a:p>
        </p:txBody>
      </p:sp>
      <p:graphicFrame>
        <p:nvGraphicFramePr>
          <p:cNvPr id="427" name="Shape 427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28" name="Shape 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787" y="3354387"/>
            <a:ext cx="1354137" cy="1317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180156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 allele frequency </a:t>
            </a:r>
            <a:b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</a:b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457200" y="2590800"/>
            <a:ext cx="8229600" cy="35353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being 0.05, 0.01., 0.001 and so on.</a:t>
            </a:r>
          </a:p>
        </p:txBody>
      </p:sp>
      <p:graphicFrame>
        <p:nvGraphicFramePr>
          <p:cNvPr id="435" name="Shape 435"/>
          <p:cNvGraphicFramePr/>
          <p:nvPr/>
        </p:nvGraphicFramePr>
        <p:xfrm>
          <a:off x="1303866" y="1889706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7350" y="3507317"/>
            <a:ext cx="5308599" cy="1317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58914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Nr of segregating sites</a:t>
            </a:r>
          </a:p>
        </p:txBody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43" name="Shape 443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4" name="Shape 444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5" name="Shape 445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46" name="Shape 446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2401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Nr of segregating sites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53" name="Shape 453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54" name="Shape 454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55" name="Shape 455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56" name="Shape 456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824412"/>
            <a:ext cx="8396286" cy="1355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578199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Nucleotide diversity</a:t>
            </a: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64" name="Shape 464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65" name="Shape 465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66" name="Shape 466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67" name="Shape 467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437" y="4881562"/>
            <a:ext cx="2560635" cy="1243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11905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Nucleotide diversity</a:t>
            </a:r>
          </a:p>
        </p:txBody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3120494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							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</a:t>
            </a:r>
            <a:r>
              <a:rPr lang="en-US" sz="320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</a:t>
            </a:r>
          </a:p>
        </p:txBody>
      </p:sp>
      <p:graphicFrame>
        <p:nvGraphicFramePr>
          <p:cNvPr id="475" name="Shape 475"/>
          <p:cNvGraphicFramePr/>
          <p:nvPr/>
        </p:nvGraphicFramePr>
        <p:xfrm>
          <a:off x="2336800" y="159479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76" name="Shape 476"/>
          <p:cNvGraphicFramePr/>
          <p:nvPr/>
        </p:nvGraphicFramePr>
        <p:xfrm>
          <a:off x="2336800" y="213655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77" name="Shape 477"/>
          <p:cNvGraphicFramePr/>
          <p:nvPr/>
        </p:nvGraphicFramePr>
        <p:xfrm>
          <a:off x="2336800" y="2661608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graphicFrame>
        <p:nvGraphicFramePr>
          <p:cNvPr id="478" name="Shape 478"/>
          <p:cNvGraphicFramePr/>
          <p:nvPr/>
        </p:nvGraphicFramePr>
        <p:xfrm>
          <a:off x="2336800" y="3880807"/>
          <a:ext cx="6096000" cy="6400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=1)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=3)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i="1" u="none" strike="noStrike" cap="none" baseline="0">
                          <a:rtl val="0"/>
                        </a:rPr>
                        <a:t>p(S</a:t>
                      </a:r>
                      <a:r>
                        <a:rPr lang="en-US" sz="1800" i="1" u="none" strike="noStrike" cap="none" baseline="-25000">
                          <a:rtl val="0"/>
                        </a:rPr>
                        <a:t>m</a:t>
                      </a:r>
                      <a:r>
                        <a:rPr lang="en-US" sz="1800" i="1" u="none" strike="noStrike" cap="none" baseline="0">
                          <a:rtl val="0"/>
                        </a:rPr>
                        <a:t>=2k)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287" y="4787900"/>
            <a:ext cx="6740525" cy="1430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2615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434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Applications</a:t>
            </a: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31" y="694266"/>
            <a:ext cx="2054849" cy="2381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6546" y="3004931"/>
            <a:ext cx="3129512" cy="2053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9808" y="3076023"/>
            <a:ext cx="2598950" cy="172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71110" y="1006798"/>
            <a:ext cx="2858338" cy="1899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66546" y="993225"/>
            <a:ext cx="3120253" cy="1913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3031" y="3162140"/>
            <a:ext cx="2299422" cy="172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49941" y="4889501"/>
            <a:ext cx="2579509" cy="1934633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Shape 492"/>
          <p:cNvSpPr txBox="1"/>
          <p:nvPr/>
        </p:nvSpPr>
        <p:spPr>
          <a:xfrm>
            <a:off x="5566546" y="5194137"/>
            <a:ext cx="3391185" cy="1477328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Model and non-model species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Plants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Vertebrates and invertebrates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Ancient DNA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  <p:pic>
        <p:nvPicPr>
          <p:cNvPr id="493" name="Shape 49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43466" y="4918251"/>
            <a:ext cx="1209118" cy="1816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25641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title"/>
          </p:nvPr>
        </p:nvSpPr>
        <p:spPr>
          <a:xfrm>
            <a:off x="457200" y="3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Software</a:t>
            </a:r>
          </a:p>
        </p:txBody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457200" y="1409173"/>
            <a:ext cx="8229600" cy="49408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Such advanced methods have been implemented in several software and utilities, such as: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ANGSD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(http://popgen.dk/ANGSD)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ngsTools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(https://github.com/mfumagalli/ngsTools)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http://jnpopgen.org/software/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which we will explore during the practical session.</a:t>
            </a:r>
          </a:p>
        </p:txBody>
      </p:sp>
    </p:spTree>
    <p:extLst>
      <p:ext uri="{BB962C8B-B14F-4D97-AF65-F5344CB8AC3E}">
        <p14:creationId xmlns:p14="http://schemas.microsoft.com/office/powerpoint/2010/main" val="33179697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SNP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calling should be performed including information from all samples (and inbreeding coefficient estimates, if relevant)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Probabilistic methods for estimation of allele frequencies and statistics should be preferred (especially for mean sequencing depth &lt; 20X)</a:t>
            </a:r>
          </a:p>
        </p:txBody>
      </p:sp>
    </p:spTree>
    <p:extLst>
      <p:ext uri="{BB962C8B-B14F-4D97-AF65-F5344CB8AC3E}">
        <p14:creationId xmlns:p14="http://schemas.microsoft.com/office/powerpoint/2010/main" val="232122802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References</a:t>
            </a:r>
          </a:p>
        </p:txBody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265387" y="1600200"/>
            <a:ext cx="8421413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Nielsen </a:t>
            </a:r>
            <a:r>
              <a:rPr lang="en-US" sz="3200" b="0" i="1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et al.</a:t>
            </a:r>
            <a:r>
              <a:rPr lang="en-US" sz="3200" b="0" i="0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Nat Rev Genet 2011 </a:t>
            </a:r>
            <a:r>
              <a:rPr lang="en-US" sz="3200" b="0" i="0" u="sng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21587300)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 H. Bioinformatics 2011 (21903627)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Kim </a:t>
            </a:r>
            <a:r>
              <a:rPr lang="en-US" sz="3200" b="0" i="1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et al.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BMC Bioinformatics 2011 (21663684)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Fumagalli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M. 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PLoS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One 2013 (24260275)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* PubMed ID: http://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www.ncbi.nlm.nih.gov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/</a:t>
            </a:r>
            <a:r>
              <a:rPr lang="en-US" sz="3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pubmed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0579565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rgbClr val="FDFEF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 i="0" u="none" strike="noStrike" cap="none" baseline="0">
              <a:solidFill>
                <a:srgbClr val="FDFEFE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57" name="Shape 157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8" name="Shape 158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Practical exercises</a:t>
            </a:r>
          </a:p>
        </p:txBody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the Site Frequency Spectrum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summary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statistics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4480752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457200" y="905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Paper(s) discussion</a:t>
            </a:r>
            <a:endParaRPr lang="en-US" sz="36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524" name="Shape 5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4491199"/>
            <a:ext cx="8610599" cy="20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6-01-20 at 11.57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492"/>
            <a:ext cx="9144000" cy="34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358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discovered a new species!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3" y="2509200"/>
            <a:ext cx="2286095" cy="2560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98911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Population of 1,000 individuals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2509200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3385517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4428673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869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864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9896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6853" y="5418742"/>
            <a:ext cx="631567" cy="707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08250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600" y="1797856"/>
            <a:ext cx="6128577" cy="429852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1632075" y="2700350"/>
            <a:ext cx="3080700" cy="86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2400"/>
              <a:t>...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-195075" y="1493575"/>
            <a:ext cx="5651100" cy="65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7323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600" y="1797856"/>
            <a:ext cx="6128700" cy="4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1632075" y="2700350"/>
            <a:ext cx="3080700" cy="86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/>
              <a:t>...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125" y="1889275"/>
            <a:ext cx="923024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032215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8600" y="1797856"/>
            <a:ext cx="6128700" cy="4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1632075" y="2700350"/>
            <a:ext cx="3080700" cy="86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125" y="2640774"/>
            <a:ext cx="1013525" cy="9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125" y="1889275"/>
            <a:ext cx="923024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5076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500" y="1842234"/>
            <a:ext cx="6708324" cy="4389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43012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805650" y="161132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At a fixed budget: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/>
              <a:t>sequencing </a:t>
            </a:r>
            <a:r>
              <a:rPr lang="en-US" b="1"/>
              <a:t>more samples</a:t>
            </a:r>
            <a:r>
              <a:rPr lang="en-US"/>
              <a:t> will lower the per-sample sequencing depth, and, as a consequence, increase the genotype uncertainty.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b="1"/>
              <a:t>higher sequencing coverage</a:t>
            </a:r>
            <a:r>
              <a:rPr lang="en-US"/>
              <a:t> will decrease genotyping uncertainty, but will also restrict the analysis to a smaller sample of individuals, which may be a poor representation of the genomic variation of the entire population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50" y="1417621"/>
            <a:ext cx="796924" cy="772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28741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805650" y="161132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At a fixed budget: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/>
              <a:t>sequencing </a:t>
            </a:r>
            <a:r>
              <a:rPr lang="en-US" b="1"/>
              <a:t>more samples</a:t>
            </a:r>
            <a:r>
              <a:rPr lang="en-US"/>
              <a:t> will lower the per-sample sequencing depth, and, as a consequence, increase the genotype uncertainty.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b="1"/>
              <a:t>higher sequencing coverage</a:t>
            </a:r>
            <a:r>
              <a:rPr lang="en-US"/>
              <a:t> will decrease genotyping uncertainty, but will also restrict the analysis to a smaller sample of individuals, which may be a poor representation of the genomic variation of the entire population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50" y="1417621"/>
            <a:ext cx="796924" cy="7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475" y="3759724"/>
            <a:ext cx="4787824" cy="30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/>
          <p:nvPr/>
        </p:nvSpPr>
        <p:spPr>
          <a:xfrm>
            <a:off x="1315850" y="2307900"/>
            <a:ext cx="6691200" cy="53970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42164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DFEFE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rgbClr val="FDFEF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66" name="Shape 166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7" name="Shape 167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design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805650" y="161132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At a fixed budget: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/>
              <a:t>sequencing </a:t>
            </a:r>
            <a:r>
              <a:rPr lang="en-US" b="1"/>
              <a:t>more samples</a:t>
            </a:r>
            <a:r>
              <a:rPr lang="en-US"/>
              <a:t> will lower the per-sample sequencing depth, and, as a consequence, increase the genotype uncertainty.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❏"/>
            </a:pPr>
            <a:r>
              <a:rPr lang="en-US" b="1"/>
              <a:t>higher sequencing coverage</a:t>
            </a:r>
            <a:r>
              <a:rPr lang="en-US"/>
              <a:t> will decrease genotyping uncertainty, but will also restrict the analysis to a smaller sample of individuals, which may be a poor representation of the genomic variation of the entire population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950" y="1417621"/>
            <a:ext cx="796924" cy="7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4875" y="3683000"/>
            <a:ext cx="4842449" cy="30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>
            <a:off x="1345200" y="2955425"/>
            <a:ext cx="7093500" cy="68670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0557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 design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835075" y="1483775"/>
            <a:ext cx="7770300" cy="456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</a:rPr>
              <a:t>The sequencing strategy can easily be </a:t>
            </a:r>
            <a:r>
              <a:rPr lang="en-US" sz="2000" dirty="0" err="1">
                <a:solidFill>
                  <a:schemeClr val="dk1"/>
                </a:solidFill>
              </a:rPr>
              <a:t>modelled</a:t>
            </a:r>
            <a:r>
              <a:rPr lang="en-US" sz="2000" dirty="0">
                <a:solidFill>
                  <a:schemeClr val="dk1"/>
                </a:solidFill>
              </a:rPr>
              <a:t> in terms of the number of sequenced samples and the per-sample sequencing depth.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041125" y="4279950"/>
            <a:ext cx="6445800" cy="15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952825" y="4005250"/>
            <a:ext cx="7132799" cy="154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87" name="Shape 187"/>
          <p:cNvGraphicFramePr/>
          <p:nvPr/>
        </p:nvGraphicFramePr>
        <p:xfrm>
          <a:off x="2139975" y="2590950"/>
          <a:ext cx="4507750" cy="202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53875"/>
                <a:gridCol w="2253875"/>
              </a:tblGrid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Sample size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Per-sample depth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1,000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1X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2X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10X</a:t>
                      </a:r>
                    </a:p>
                  </a:txBody>
                  <a:tcPr marL="91425" marR="91425" marT="91425" marB="91425"/>
                </a:tc>
              </a:tr>
              <a:tr h="4056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50X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88" name="Shape 188"/>
          <p:cNvSpPr/>
          <p:nvPr/>
        </p:nvSpPr>
        <p:spPr>
          <a:xfrm rot="5400000">
            <a:off x="4278849" y="3818924"/>
            <a:ext cx="289500" cy="2320200"/>
          </a:xfrm>
          <a:prstGeom prst="rightBrace">
            <a:avLst>
              <a:gd name="adj1" fmla="val 0"/>
              <a:gd name="adj2" fmla="val 47783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3405625" y="5280700"/>
            <a:ext cx="1971899" cy="5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total depth is 1,000X</a:t>
            </a:r>
          </a:p>
        </p:txBody>
      </p:sp>
    </p:spTree>
    <p:extLst>
      <p:ext uri="{BB962C8B-B14F-4D97-AF65-F5344CB8AC3E}">
        <p14:creationId xmlns:p14="http://schemas.microsoft.com/office/powerpoint/2010/main" val="180862928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 design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423" y="1775250"/>
            <a:ext cx="6468342" cy="322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2025" y="5354262"/>
            <a:ext cx="2495550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>
            <a:endCxn id="196" idx="1"/>
          </p:cNvCxnSpPr>
          <p:nvPr/>
        </p:nvCxnSpPr>
        <p:spPr>
          <a:xfrm rot="10800000" flipH="1">
            <a:off x="4612324" y="5921000"/>
            <a:ext cx="959700" cy="17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8" name="Shape 198"/>
          <p:cNvSpPr txBox="1"/>
          <p:nvPr/>
        </p:nvSpPr>
        <p:spPr>
          <a:xfrm>
            <a:off x="1737675" y="5740050"/>
            <a:ext cx="3345600" cy="65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Assess the bias in the estimation</a:t>
            </a:r>
          </a:p>
        </p:txBody>
      </p:sp>
    </p:spTree>
    <p:extLst>
      <p:ext uri="{BB962C8B-B14F-4D97-AF65-F5344CB8AC3E}">
        <p14:creationId xmlns:p14="http://schemas.microsoft.com/office/powerpoint/2010/main" val="23139757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02" y="0"/>
            <a:ext cx="375479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3670525" y="806800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1762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4602" y="0"/>
            <a:ext cx="3754795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05006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73" y="0"/>
            <a:ext cx="359465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3807875" y="767550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76420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673" y="0"/>
            <a:ext cx="3594651" cy="68579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4536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4" y="0"/>
            <a:ext cx="7287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1826675" y="767550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5599400" y="812025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072775" y="80775"/>
            <a:ext cx="15599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SNP calling</a:t>
            </a:r>
          </a:p>
        </p:txBody>
      </p:sp>
    </p:spTree>
    <p:extLst>
      <p:ext uri="{BB962C8B-B14F-4D97-AF65-F5344CB8AC3E}">
        <p14:creationId xmlns:p14="http://schemas.microsoft.com/office/powerpoint/2010/main" val="53289634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4" y="0"/>
            <a:ext cx="7287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5599400" y="812025"/>
            <a:ext cx="2305499" cy="54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 txBox="1"/>
          <p:nvPr/>
        </p:nvSpPr>
        <p:spPr>
          <a:xfrm>
            <a:off x="4072775" y="80775"/>
            <a:ext cx="15599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SNP calling</a:t>
            </a:r>
          </a:p>
        </p:txBody>
      </p:sp>
    </p:spTree>
    <p:extLst>
      <p:ext uri="{BB962C8B-B14F-4D97-AF65-F5344CB8AC3E}">
        <p14:creationId xmlns:p14="http://schemas.microsoft.com/office/powerpoint/2010/main" val="106932745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34" y="0"/>
            <a:ext cx="728713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4072775" y="80775"/>
            <a:ext cx="15599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/>
              <a:t>SNP calling</a:t>
            </a:r>
          </a:p>
        </p:txBody>
      </p:sp>
    </p:spTree>
    <p:extLst>
      <p:ext uri="{BB962C8B-B14F-4D97-AF65-F5344CB8AC3E}">
        <p14:creationId xmlns:p14="http://schemas.microsoft.com/office/powerpoint/2010/main" val="279954334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6" name="Shape 176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175" y="1578900"/>
            <a:ext cx="4492264" cy="434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3" y="1658075"/>
            <a:ext cx="4297574" cy="40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74850" y="973500"/>
            <a:ext cx="4216799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SNP is assigned if allele frequency is &gt; 1/(2N)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4426425" y="990900"/>
            <a:ext cx="4492200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SNP is assigned if ?</a:t>
            </a:r>
          </a:p>
        </p:txBody>
      </p:sp>
      <p:sp>
        <p:nvSpPr>
          <p:cNvPr id="257" name="Shape 257"/>
          <p:cNvSpPr/>
          <p:nvPr/>
        </p:nvSpPr>
        <p:spPr>
          <a:xfrm>
            <a:off x="5075800" y="3495050"/>
            <a:ext cx="1295099" cy="4416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7337600" y="3230950"/>
            <a:ext cx="443700" cy="1458299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 txBox="1"/>
          <p:nvPr/>
        </p:nvSpPr>
        <p:spPr>
          <a:xfrm>
            <a:off x="2591300" y="129825"/>
            <a:ext cx="4934999" cy="6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/>
              <a:t>Question for discussion - 1</a:t>
            </a:r>
          </a:p>
        </p:txBody>
      </p:sp>
    </p:spTree>
    <p:extLst>
      <p:ext uri="{BB962C8B-B14F-4D97-AF65-F5344CB8AC3E}">
        <p14:creationId xmlns:p14="http://schemas.microsoft.com/office/powerpoint/2010/main" val="25568591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175" y="1578900"/>
            <a:ext cx="4492264" cy="434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3" y="1658075"/>
            <a:ext cx="4297574" cy="40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74850" y="973500"/>
            <a:ext cx="4216799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SNP is assigned if allele frequency is &gt; 1/(2N)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4426425" y="990900"/>
            <a:ext cx="4492200" cy="4876199"/>
          </a:xfrm>
          <a:prstGeom prst="rect">
            <a:avLst/>
          </a:prstGeom>
          <a:noFill/>
          <a:ln w="9525" cap="flat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SNP is assigned if the probability of being variable is &gt; 0.95</a:t>
            </a:r>
          </a:p>
        </p:txBody>
      </p:sp>
      <p:sp>
        <p:nvSpPr>
          <p:cNvPr id="294" name="Shape 294"/>
          <p:cNvSpPr/>
          <p:nvPr/>
        </p:nvSpPr>
        <p:spPr>
          <a:xfrm>
            <a:off x="5075800" y="3495050"/>
            <a:ext cx="1295099" cy="4416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7337600" y="3230950"/>
            <a:ext cx="443700" cy="1458299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2591300" y="129825"/>
            <a:ext cx="4934999" cy="6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Question for discussion - 1</a:t>
            </a:r>
          </a:p>
        </p:txBody>
      </p:sp>
    </p:spTree>
    <p:extLst>
      <p:ext uri="{BB962C8B-B14F-4D97-AF65-F5344CB8AC3E}">
        <p14:creationId xmlns:p14="http://schemas.microsoft.com/office/powerpoint/2010/main" val="154955739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/>
              <a:t>Conclusions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786025" y="1600200"/>
            <a:ext cx="7446599" cy="4671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-US" sz="2000" dirty="0"/>
              <a:t>The results suggest that at a fixed sequencing budget, it is desirable to sequence a large number of individuals, at the cost of reducing the per-sample sequencing depth.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-US" sz="2000" dirty="0"/>
              <a:t>To estimate allele frequencies and identify polymorphic sites, sequencing the largest possible sample size with at least a per-sample sequencing depth of 2X is recommended.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175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-US" sz="2000" dirty="0"/>
              <a:t>State-of-the-art statistical methods to estimate genetic variation from NGS data should be adopted in all population genetics studies using low-medium coverage sequencing data.</a:t>
            </a:r>
          </a:p>
        </p:txBody>
      </p:sp>
    </p:spTree>
    <p:extLst>
      <p:ext uri="{BB962C8B-B14F-4D97-AF65-F5344CB8AC3E}">
        <p14:creationId xmlns:p14="http://schemas.microsoft.com/office/powerpoint/2010/main" val="116296351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7293"/>
          </a:xfrm>
        </p:spPr>
        <p:txBody>
          <a:bodyPr/>
          <a:lstStyle/>
          <a:p>
            <a:r>
              <a:rPr lang="en-US" sz="3600" dirty="0" smtClean="0"/>
              <a:t>Practical session</a:t>
            </a:r>
            <a:endParaRPr lang="en-US" sz="3600" dirty="0"/>
          </a:p>
        </p:txBody>
      </p:sp>
      <p:pic>
        <p:nvPicPr>
          <p:cNvPr id="4" name="Picture 3" descr="Screen Shot 2016-01-20 at 1.11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37"/>
            <a:ext cx="9144000" cy="2132233"/>
          </a:xfrm>
          <a:prstGeom prst="rect">
            <a:avLst/>
          </a:prstGeom>
        </p:spPr>
      </p:pic>
      <p:pic>
        <p:nvPicPr>
          <p:cNvPr id="5" name="Raghavan 2015-enhanced.png"/>
          <p:cNvPicPr/>
          <p:nvPr/>
        </p:nvPicPr>
        <p:blipFill>
          <a:blip r:embed="rId3" cstate="print">
            <a:extLst/>
          </a:blip>
          <a:srcRect b="28516"/>
          <a:stretch>
            <a:fillRect/>
          </a:stretch>
        </p:blipFill>
        <p:spPr>
          <a:xfrm>
            <a:off x="1638281" y="2521430"/>
            <a:ext cx="6051226" cy="408253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Oval 5"/>
          <p:cNvSpPr/>
          <p:nvPr/>
        </p:nvSpPr>
        <p:spPr>
          <a:xfrm>
            <a:off x="4024183" y="2629207"/>
            <a:ext cx="955100" cy="952558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46562" y="3018356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Inuit</a:t>
            </a:r>
            <a:endParaRPr lang="en-US" dirty="0"/>
          </a:p>
        </p:txBody>
      </p:sp>
      <p:sp>
        <p:nvSpPr>
          <p:cNvPr id="8" name="Shape 296"/>
          <p:cNvSpPr/>
          <p:nvPr/>
        </p:nvSpPr>
        <p:spPr>
          <a:xfrm>
            <a:off x="5646173" y="6270021"/>
            <a:ext cx="280077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r>
              <a:rPr dirty="0"/>
              <a:t>Raghavan et </a:t>
            </a:r>
            <a:r>
              <a:rPr dirty="0" smtClean="0"/>
              <a:t>al</a:t>
            </a:r>
            <a:r>
              <a:rPr lang="en-US" dirty="0" smtClean="0"/>
              <a:t>.</a:t>
            </a:r>
            <a:r>
              <a:rPr dirty="0" smtClean="0"/>
              <a:t> 2015</a:t>
            </a:r>
            <a:r>
              <a:rPr lang="en-US" dirty="0" smtClean="0"/>
              <a:t> Science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924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84" name="Shape 184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5" name="Shape 185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00" y="1632861"/>
            <a:ext cx="8343900" cy="45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Quality scores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85900"/>
            <a:ext cx="9144000" cy="3876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0" y="5736107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!"#$%&amp;'()*+,-./0123456789:;⬄@ABCDEFGHIJKLMNOPQRSTUVWXYZ[\]^_`abcdefghijklmnopqrstuvwxyz{|}~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147236"/>
            <a:ext cx="8229600" cy="684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0000FF"/>
                </a:solidFill>
                <a:latin typeface="Calibri"/>
                <a:cs typeface="Calibri"/>
              </a:rPr>
              <a:t>Who I am</a:t>
            </a:r>
            <a:endParaRPr lang="en-GB" sz="3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346450" y="964075"/>
            <a:ext cx="6263400" cy="68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PhD in Bioengineering</a:t>
            </a:r>
          </a:p>
          <a:p>
            <a:pPr>
              <a:spcBef>
                <a:spcPts val="0"/>
              </a:spcBef>
              <a:buNone/>
            </a:pPr>
            <a:r>
              <a:rPr lang="en-GB" sz="2000" b="1" dirty="0">
                <a:latin typeface="Calibri"/>
                <a:cs typeface="Calibri"/>
              </a:rPr>
              <a:t>Polytechnic University of Milan</a:t>
            </a:r>
            <a:r>
              <a:rPr lang="en-GB" sz="2000" dirty="0">
                <a:latin typeface="Calibri"/>
                <a:cs typeface="Calibri"/>
              </a:rPr>
              <a:t>, Italy</a:t>
            </a:r>
          </a:p>
        </p:txBody>
      </p:sp>
      <p:sp>
        <p:nvSpPr>
          <p:cNvPr id="39" name="Shape 39"/>
          <p:cNvSpPr txBox="1"/>
          <p:nvPr/>
        </p:nvSpPr>
        <p:spPr>
          <a:xfrm>
            <a:off x="346450" y="2636175"/>
            <a:ext cx="4465800" cy="197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Postdoc (EMBO fellow)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Dept. Integrative Biology</a:t>
            </a:r>
          </a:p>
          <a:p>
            <a:pPr rtl="0">
              <a:spcBef>
                <a:spcPts val="0"/>
              </a:spcBef>
              <a:buNone/>
            </a:pPr>
            <a:r>
              <a:rPr lang="en-GB" sz="2000" b="1" dirty="0">
                <a:latin typeface="Calibri"/>
                <a:cs typeface="Calibri"/>
              </a:rPr>
              <a:t>Univ. of California, Berkeley</a:t>
            </a:r>
            <a:r>
              <a:rPr lang="en-GB" sz="2000" dirty="0">
                <a:latin typeface="Calibri"/>
                <a:cs typeface="Calibri"/>
              </a:rPr>
              <a:t>, USA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Calibri"/>
                <a:cs typeface="Calibri"/>
              </a:rPr>
              <a:t>R. Nielsen </a:t>
            </a:r>
            <a:r>
              <a:rPr lang="en-GB" sz="2000" dirty="0">
                <a:latin typeface="Calibri"/>
                <a:cs typeface="Calibri"/>
              </a:rPr>
              <a:t>Group</a:t>
            </a:r>
          </a:p>
        </p:txBody>
      </p:sp>
      <p:sp>
        <p:nvSpPr>
          <p:cNvPr id="40" name="Shape 40"/>
          <p:cNvSpPr txBox="1"/>
          <p:nvPr/>
        </p:nvSpPr>
        <p:spPr>
          <a:xfrm>
            <a:off x="346450" y="4604975"/>
            <a:ext cx="4681800" cy="169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Postdoc (</a:t>
            </a:r>
            <a:r>
              <a:rPr lang="en-GB" sz="2000" dirty="0" smtClean="0">
                <a:latin typeface="Calibri"/>
                <a:cs typeface="Calibri"/>
              </a:rPr>
              <a:t>HFSP </a:t>
            </a:r>
            <a:r>
              <a:rPr lang="en-GB" sz="2000" dirty="0">
                <a:latin typeface="Calibri"/>
                <a:cs typeface="Calibri"/>
              </a:rPr>
              <a:t>fellow)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 dirty="0">
                <a:latin typeface="Calibri"/>
                <a:cs typeface="Calibri"/>
              </a:rPr>
              <a:t>UCL Genetics Institute</a:t>
            </a:r>
          </a:p>
          <a:p>
            <a:pPr rtl="0">
              <a:spcBef>
                <a:spcPts val="0"/>
              </a:spcBef>
              <a:buNone/>
            </a:pPr>
            <a:r>
              <a:rPr lang="en-GB" sz="2000" b="1" dirty="0">
                <a:latin typeface="Calibri"/>
                <a:cs typeface="Calibri"/>
              </a:rPr>
              <a:t>University College London</a:t>
            </a:r>
            <a:r>
              <a:rPr lang="en-GB" sz="2000" dirty="0">
                <a:latin typeface="Calibri"/>
                <a:cs typeface="Calibri"/>
              </a:rPr>
              <a:t>, UK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2000" dirty="0" smtClean="0">
                <a:latin typeface="Calibri"/>
                <a:cs typeface="Calibri"/>
              </a:rPr>
              <a:t>F. </a:t>
            </a:r>
            <a:r>
              <a:rPr lang="en-GB" sz="2000" dirty="0" err="1" smtClean="0">
                <a:latin typeface="Calibri"/>
                <a:cs typeface="Calibri"/>
              </a:rPr>
              <a:t>Balloux</a:t>
            </a:r>
            <a:r>
              <a:rPr lang="en-GB" sz="2000" dirty="0" smtClean="0">
                <a:latin typeface="Calibri"/>
                <a:cs typeface="Calibri"/>
              </a:rPr>
              <a:t> </a:t>
            </a:r>
            <a:r>
              <a:rPr lang="en-GB" sz="2000" dirty="0">
                <a:latin typeface="Calibri"/>
                <a:cs typeface="Calibri"/>
              </a:rPr>
              <a:t>Group</a:t>
            </a:r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125" y="2581025"/>
            <a:ext cx="26860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898" y="2604250"/>
            <a:ext cx="195590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1500" y="4691075"/>
            <a:ext cx="19050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9250" y="964071"/>
            <a:ext cx="3138101" cy="1119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37543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57200" y="51483"/>
            <a:ext cx="8229600" cy="9371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Assembly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17920"/>
            <a:ext cx="9144000" cy="551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Mapped reads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457200" y="5018148"/>
            <a:ext cx="8229600" cy="17916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Depth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number of reads mapped to a position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Counts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number of different alleles mapped to a position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Coverage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fraction of the genome with data </a:t>
            </a:r>
          </a:p>
        </p:txBody>
      </p:sp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813" y="1417637"/>
            <a:ext cx="8472767" cy="326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Alignment file</a:t>
            </a:r>
          </a:p>
        </p:txBody>
      </p: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500" y="1752600"/>
            <a:ext cx="8255000" cy="36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High 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Challenges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High 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Quality control filters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164037" y="5047551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Variable and low depth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68" name="Shape 268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826600" y="4754653"/>
            <a:ext cx="4810144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Minimum depth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depth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Even depth across samples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77" name="Shape 277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57200" y="687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457200" y="1201145"/>
            <a:ext cx="8229600" cy="56568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and mapping errors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t="13846" b="13846"/>
          <a:stretch/>
        </p:blipFill>
        <p:spPr>
          <a:xfrm>
            <a:off x="0" y="1160220"/>
            <a:ext cx="9144000" cy="131938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4035417" y="3899685"/>
            <a:ext cx="594862" cy="7716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1784584" y="4754653"/>
            <a:ext cx="6768570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Minimum base and mapping quality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Base quality bias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Deviation from Hardy-Weinberg Equilibrium (HWE)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…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3480" y="1446575"/>
            <a:ext cx="8908068" cy="352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71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0000FF"/>
                </a:solidFill>
                <a:latin typeface="Calibri"/>
                <a:cs typeface="Calibri"/>
              </a:rPr>
              <a:t>What I do</a:t>
            </a:r>
            <a:endParaRPr lang="en-GB" sz="3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" y="1203415"/>
            <a:ext cx="8963025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4780107" y="6502674"/>
            <a:ext cx="4150871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 dirty="0">
                <a:latin typeface="Calibri"/>
                <a:cs typeface="Calibri"/>
              </a:rPr>
              <a:t>adapted from </a:t>
            </a:r>
            <a:r>
              <a:rPr lang="en-GB" sz="1000" dirty="0" err="1">
                <a:latin typeface="Calibri"/>
                <a:cs typeface="Calibri"/>
              </a:rPr>
              <a:t>Fumagalli</a:t>
            </a:r>
            <a:r>
              <a:rPr lang="en-GB" sz="1000" dirty="0">
                <a:latin typeface="Calibri"/>
                <a:cs typeface="Calibri"/>
              </a:rPr>
              <a:t> and </a:t>
            </a:r>
            <a:r>
              <a:rPr lang="en-GB" sz="1000" dirty="0" err="1">
                <a:latin typeface="Calibri"/>
                <a:cs typeface="Calibri"/>
              </a:rPr>
              <a:t>Sironi</a:t>
            </a:r>
            <a:r>
              <a:rPr lang="en-GB" sz="1000" dirty="0">
                <a:latin typeface="Calibri"/>
                <a:cs typeface="Calibri"/>
              </a:rPr>
              <a:t>, Current Opinion in Immunology, 2014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7" y="1203415"/>
            <a:ext cx="2187625" cy="12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81193" y="2896754"/>
            <a:ext cx="1464225" cy="22171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hape 81"/>
          <p:cNvCxnSpPr/>
          <p:nvPr/>
        </p:nvCxnSpPr>
        <p:spPr>
          <a:xfrm>
            <a:off x="1209029" y="2433589"/>
            <a:ext cx="567600" cy="34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6424269" y="827114"/>
            <a:ext cx="2653973" cy="5310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986" y="3897865"/>
            <a:ext cx="1587674" cy="20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pnas_111_52_cover-23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18" y="1203415"/>
            <a:ext cx="1617142" cy="215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7285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57200" y="49588"/>
            <a:ext cx="8229600" cy="641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your filtering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281" y="1109175"/>
            <a:ext cx="7807225" cy="57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2299060" y="2604150"/>
            <a:ext cx="2379252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Before filtering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454666" y="5211617"/>
            <a:ext cx="2593854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 quality data</a:t>
            </a:r>
          </a:p>
        </p:txBody>
      </p:sp>
      <p:cxnSp>
        <p:nvCxnSpPr>
          <p:cNvPr id="296" name="Shape 296"/>
          <p:cNvCxnSpPr/>
          <p:nvPr/>
        </p:nvCxnSpPr>
        <p:spPr>
          <a:xfrm flipH="1">
            <a:off x="2491990" y="5867378"/>
            <a:ext cx="176851" cy="4822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none" w="med" len="med"/>
            <a:tailEnd type="stealth" w="lg" len="lg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68" y="735997"/>
            <a:ext cx="8291029" cy="612200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57200" y="49588"/>
            <a:ext cx="8229600" cy="6416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your filtering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2299060" y="2604150"/>
            <a:ext cx="2135195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After filtering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729479"/>
            <a:ext cx="7920038" cy="6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57200" y="4370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Site Frequency Spectrum (SFS)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24" name="Shape 324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32" name="Shape 332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33" name="Shape 333"/>
          <p:cNvSpPr/>
          <p:nvPr/>
        </p:nvSpPr>
        <p:spPr>
          <a:xfrm>
            <a:off x="6844060" y="2005797"/>
            <a:ext cx="2149761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34" name="Shape 33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42" name="Shape 342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43" name="Shape 343"/>
          <p:cNvSpPr/>
          <p:nvPr/>
        </p:nvSpPr>
        <p:spPr>
          <a:xfrm>
            <a:off x="6844060" y="1269920"/>
            <a:ext cx="2149761" cy="214513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quality/depth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Stricter SNP calling.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aberrant individuals</a:t>
            </a:r>
          </a:p>
        </p:txBody>
      </p:sp>
      <p:sp>
        <p:nvSpPr>
          <p:cNvPr id="344" name="Shape 34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52" name="Shape 352"/>
          <p:cNvSpPr/>
          <p:nvPr/>
        </p:nvSpPr>
        <p:spPr>
          <a:xfrm>
            <a:off x="5217387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Mispolarization</a:t>
            </a:r>
          </a:p>
        </p:txBody>
      </p:sp>
      <p:sp>
        <p:nvSpPr>
          <p:cNvPr id="353" name="Shape 353"/>
          <p:cNvSpPr/>
          <p:nvPr/>
        </p:nvSpPr>
        <p:spPr>
          <a:xfrm>
            <a:off x="6844060" y="1269920"/>
            <a:ext cx="2149761" cy="214513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quality/depth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Stricter SNP calling.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aberrant individuals</a:t>
            </a:r>
          </a:p>
        </p:txBody>
      </p:sp>
      <p:sp>
        <p:nvSpPr>
          <p:cNvPr id="354" name="Shape 35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143000"/>
            <a:ext cx="6692898" cy="5714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3415591" y="2025008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errors</a:t>
            </a:r>
          </a:p>
        </p:txBody>
      </p:sp>
      <p:sp>
        <p:nvSpPr>
          <p:cNvPr id="362" name="Shape 362"/>
          <p:cNvSpPr/>
          <p:nvPr/>
        </p:nvSpPr>
        <p:spPr>
          <a:xfrm>
            <a:off x="5509176" y="3618939"/>
            <a:ext cx="272904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Mispolarization</a:t>
            </a:r>
          </a:p>
        </p:txBody>
      </p:sp>
      <p:sp>
        <p:nvSpPr>
          <p:cNvPr id="363" name="Shape 363"/>
          <p:cNvSpPr/>
          <p:nvPr/>
        </p:nvSpPr>
        <p:spPr>
          <a:xfrm>
            <a:off x="6844060" y="1269920"/>
            <a:ext cx="2149761" cy="214513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quality/depth sites.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Stricter SNP calling.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aberrant individuals</a:t>
            </a:r>
          </a:p>
        </p:txBody>
      </p:sp>
      <p:sp>
        <p:nvSpPr>
          <p:cNvPr id="364" name="Shape 364"/>
          <p:cNvSpPr/>
          <p:nvPr/>
        </p:nvSpPr>
        <p:spPr>
          <a:xfrm>
            <a:off x="6213287" y="2213780"/>
            <a:ext cx="549240" cy="205932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2814858" y="3632001"/>
            <a:ext cx="2383290" cy="703603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your outgroup.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Use folded data.</a:t>
            </a:r>
          </a:p>
        </p:txBody>
      </p:sp>
      <p:sp>
        <p:nvSpPr>
          <p:cNvPr id="366" name="Shape 366"/>
          <p:cNvSpPr/>
          <p:nvPr/>
        </p:nvSpPr>
        <p:spPr>
          <a:xfrm>
            <a:off x="5232476" y="3809757"/>
            <a:ext cx="225207" cy="326059"/>
          </a:xfrm>
          <a:prstGeom prst="lef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457200" y="172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72" name="Shape 3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800" y="1333500"/>
            <a:ext cx="6743700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/>
          <p:nvPr/>
        </p:nvSpPr>
        <p:spPr>
          <a:xfrm>
            <a:off x="3106641" y="2179458"/>
            <a:ext cx="3999157" cy="8752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4771528" y="3483701"/>
            <a:ext cx="1939506" cy="56631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457200" y="172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800" y="1333500"/>
            <a:ext cx="6743700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/>
          <p:nvPr/>
        </p:nvSpPr>
        <p:spPr>
          <a:xfrm>
            <a:off x="3106641" y="2179458"/>
            <a:ext cx="3999157" cy="8752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4771528" y="3483701"/>
            <a:ext cx="1939506" cy="56631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Paralogs</a:t>
            </a:r>
          </a:p>
        </p:txBody>
      </p:sp>
      <p:sp>
        <p:nvSpPr>
          <p:cNvPr id="383" name="Shape 383"/>
          <p:cNvSpPr/>
          <p:nvPr/>
        </p:nvSpPr>
        <p:spPr>
          <a:xfrm>
            <a:off x="4771528" y="2016425"/>
            <a:ext cx="1939506" cy="56631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?</a:t>
            </a:r>
          </a:p>
        </p:txBody>
      </p:sp>
      <p:sp>
        <p:nvSpPr>
          <p:cNvPr id="384" name="Shape 384"/>
          <p:cNvSpPr/>
          <p:nvPr/>
        </p:nvSpPr>
        <p:spPr>
          <a:xfrm>
            <a:off x="5578226" y="2848740"/>
            <a:ext cx="308948" cy="514832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71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600" dirty="0" smtClean="0">
                <a:solidFill>
                  <a:srgbClr val="0000FF"/>
                </a:solidFill>
                <a:latin typeface="Calibri"/>
                <a:cs typeface="Calibri"/>
              </a:rPr>
              <a:t>What I’ll be talking about today</a:t>
            </a:r>
            <a:endParaRPr lang="en-GB" sz="3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" y="1203415"/>
            <a:ext cx="8963025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4780107" y="6502674"/>
            <a:ext cx="4150871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000" dirty="0">
                <a:latin typeface="Calibri"/>
                <a:cs typeface="Calibri"/>
              </a:rPr>
              <a:t>adapted from </a:t>
            </a:r>
            <a:r>
              <a:rPr lang="en-GB" sz="1000" dirty="0" err="1">
                <a:latin typeface="Calibri"/>
                <a:cs typeface="Calibri"/>
              </a:rPr>
              <a:t>Fumagalli</a:t>
            </a:r>
            <a:r>
              <a:rPr lang="en-GB" sz="1000" dirty="0">
                <a:latin typeface="Calibri"/>
                <a:cs typeface="Calibri"/>
              </a:rPr>
              <a:t> and </a:t>
            </a:r>
            <a:r>
              <a:rPr lang="en-GB" sz="1000" dirty="0" err="1">
                <a:latin typeface="Calibri"/>
                <a:cs typeface="Calibri"/>
              </a:rPr>
              <a:t>Sironi</a:t>
            </a:r>
            <a:r>
              <a:rPr lang="en-GB" sz="1000" dirty="0">
                <a:latin typeface="Calibri"/>
                <a:cs typeface="Calibri"/>
              </a:rPr>
              <a:t>, Current Opinion in Immunology, 2014</a:t>
            </a:r>
          </a:p>
        </p:txBody>
      </p:sp>
      <p:pic>
        <p:nvPicPr>
          <p:cNvPr id="52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17" y="1203415"/>
            <a:ext cx="2187625" cy="12301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81193" y="2896754"/>
            <a:ext cx="1464225" cy="22171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hape 81"/>
          <p:cNvCxnSpPr/>
          <p:nvPr/>
        </p:nvCxnSpPr>
        <p:spPr>
          <a:xfrm>
            <a:off x="1209029" y="2433589"/>
            <a:ext cx="567600" cy="347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6424269" y="827114"/>
            <a:ext cx="2653973" cy="53102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5986" y="3897865"/>
            <a:ext cx="1587674" cy="206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pnas_111_52_cover-23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518" y="1203415"/>
            <a:ext cx="1617142" cy="2159807"/>
          </a:xfrm>
          <a:prstGeom prst="rect">
            <a:avLst/>
          </a:prstGeom>
        </p:spPr>
      </p:pic>
      <p:sp>
        <p:nvSpPr>
          <p:cNvPr id="11" name="Shape 60"/>
          <p:cNvSpPr/>
          <p:nvPr/>
        </p:nvSpPr>
        <p:spPr>
          <a:xfrm>
            <a:off x="1597850" y="2181100"/>
            <a:ext cx="2273399" cy="27621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57"/>
          <p:cNvSpPr txBox="1">
            <a:spLocks/>
          </p:cNvSpPr>
          <p:nvPr/>
        </p:nvSpPr>
        <p:spPr>
          <a:xfrm>
            <a:off x="2085704" y="1707745"/>
            <a:ext cx="1675097" cy="4733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GB" sz="1800" dirty="0" smtClean="0">
                <a:solidFill>
                  <a:srgbClr val="0000FF"/>
                </a:solidFill>
                <a:latin typeface="Calibri"/>
                <a:cs typeface="Calibri"/>
              </a:rPr>
              <a:t>Bioinformatics</a:t>
            </a:r>
            <a:endParaRPr lang="en-GB" sz="18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49673" y="1203415"/>
            <a:ext cx="5094327" cy="4933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Intro and basic filtering of NGS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Genotype calling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SNP calling and estimation of allele frequencies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Advanced methods for population genetic analyses for low-depth data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Paper discussion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Intro to practical exercises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86171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457200" y="172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800" y="1333500"/>
            <a:ext cx="6743700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/>
          <p:nvPr/>
        </p:nvSpPr>
        <p:spPr>
          <a:xfrm>
            <a:off x="3106641" y="2179458"/>
            <a:ext cx="3999157" cy="8752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4771528" y="3483701"/>
            <a:ext cx="1939506" cy="56631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Paralogs</a:t>
            </a:r>
          </a:p>
        </p:txBody>
      </p:sp>
      <p:sp>
        <p:nvSpPr>
          <p:cNvPr id="393" name="Shape 393"/>
          <p:cNvSpPr/>
          <p:nvPr/>
        </p:nvSpPr>
        <p:spPr>
          <a:xfrm>
            <a:off x="4771528" y="1160220"/>
            <a:ext cx="2626056" cy="1422520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Remove low quality mapping.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HWE filter.</a:t>
            </a:r>
          </a:p>
        </p:txBody>
      </p:sp>
      <p:sp>
        <p:nvSpPr>
          <p:cNvPr id="394" name="Shape 394"/>
          <p:cNvSpPr/>
          <p:nvPr/>
        </p:nvSpPr>
        <p:spPr>
          <a:xfrm>
            <a:off x="5578226" y="2848740"/>
            <a:ext cx="308948" cy="514832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457200" y="172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Effect of errors on the SFS</a:t>
            </a: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3800" y="1333500"/>
            <a:ext cx="6743700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/>
          <p:nvPr/>
        </p:nvSpPr>
        <p:spPr>
          <a:xfrm>
            <a:off x="3106641" y="2179458"/>
            <a:ext cx="3999157" cy="8752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4150492" y="4358916"/>
            <a:ext cx="1939506" cy="566314"/>
          </a:xfrm>
          <a:prstGeom prst="rect">
            <a:avLst/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AFTER</a:t>
            </a:r>
          </a:p>
        </p:txBody>
      </p:sp>
      <p:sp>
        <p:nvSpPr>
          <p:cNvPr id="403" name="Shape 403"/>
          <p:cNvSpPr/>
          <p:nvPr/>
        </p:nvSpPr>
        <p:spPr>
          <a:xfrm>
            <a:off x="6402087" y="2848740"/>
            <a:ext cx="308948" cy="514832"/>
          </a:xfrm>
          <a:prstGeom prst="up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0244" y="803191"/>
            <a:ext cx="3515063" cy="326398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6089998" y="1333500"/>
            <a:ext cx="2217267" cy="708670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Filtering pipeline</a:t>
            </a:r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Dependency on your data and goals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intermediate files and Site Frequency Spectrum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Tune your parameters by iterating multiple times if necessary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Shape 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allele/haplotype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419" name="Shape 419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20" name="Shape 420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57200" y="2086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Genotypes calling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457200" y="122080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Sanger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both alleles are amplified and sequenced at the same time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NGS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 each allele is sequenced separately and sampled with replacement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616" y="3309301"/>
            <a:ext cx="6547586" cy="327379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/>
          <p:nvPr/>
        </p:nvSpPr>
        <p:spPr>
          <a:xfrm>
            <a:off x="5278160" y="3309300"/>
            <a:ext cx="478332" cy="3420857"/>
          </a:xfrm>
          <a:prstGeom prst="rect">
            <a:avLst/>
          </a:prstGeom>
          <a:noFill/>
          <a:ln w="38100" cap="flat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Likelihood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2100" indent="0">
              <a:buNone/>
            </a:pPr>
            <a:r>
              <a:rPr lang="en-US" sz="2400" dirty="0" smtClean="0"/>
              <a:t>P(Data | Parameter = Value)</a:t>
            </a:r>
          </a:p>
          <a:p>
            <a:pPr marL="292100" indent="0">
              <a:buNone/>
            </a:pPr>
            <a:endParaRPr lang="en-US" sz="2400" dirty="0"/>
          </a:p>
          <a:p>
            <a:pPr marL="292100" indent="0">
              <a:buNone/>
            </a:pPr>
            <a:r>
              <a:rPr lang="en-US" sz="2400" dirty="0" smtClean="0"/>
              <a:t>Maximum Likelihood Estimate (MLE):</a:t>
            </a:r>
          </a:p>
          <a:p>
            <a:pPr marL="292100" indent="0">
              <a:buNone/>
            </a:pPr>
            <a:r>
              <a:rPr lang="en-US" sz="2400" dirty="0"/>
              <a:t>f</a:t>
            </a:r>
            <a:r>
              <a:rPr lang="en-US" sz="2400" dirty="0" smtClean="0"/>
              <a:t>rom a set of observation, identify the value for the parameter (to be estimated) that </a:t>
            </a:r>
            <a:r>
              <a:rPr lang="en-US" sz="2400" dirty="0" smtClean="0"/>
              <a:t>maximize </a:t>
            </a:r>
            <a:r>
              <a:rPr lang="en-US" sz="2400" dirty="0" smtClean="0"/>
              <a:t>the likelihood of observing the data.</a:t>
            </a:r>
          </a:p>
          <a:p>
            <a:pPr marL="292100" indent="0">
              <a:buNone/>
            </a:pPr>
            <a:endParaRPr lang="en-US" sz="2400" dirty="0"/>
          </a:p>
          <a:p>
            <a:pPr marL="292100" indent="0">
              <a:buNone/>
            </a:pPr>
            <a:r>
              <a:rPr lang="en-US" sz="2400" dirty="0" smtClean="0"/>
              <a:t>The integral of the likelihood function is not (always) 1.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984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275" y="1879363"/>
            <a:ext cx="5224462" cy="169386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1105115" y="4051917"/>
            <a:ext cx="6977067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How many genotype likelihoods do we have for each individual at each site?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9275" y="1879363"/>
            <a:ext cx="5224462" cy="169386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1105115" y="4051917"/>
            <a:ext cx="6977067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How many genotype likelihoods do we have for each individual at each site?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3 if both alleles are known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if not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Summarize the reads data in 10 genotype likelihoods:</a:t>
            </a: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264050"/>
            <a:ext cx="8826498" cy="23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SAMtools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 Li et al., 2008): quality scores, quality dependency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soapSNP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(R Li et al., 2009): quality scores, quality dependency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GATK</a:t>
            </a: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(McKenna et al, 2010): quality scores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Kim et al. (2011): type specific errors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Next-Generation Sequencing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600200"/>
            <a:ext cx="8718350" cy="502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17637"/>
            <a:ext cx="9144000" cy="15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7165"/>
            <a:ext cx="9144000" cy="598078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/>
          <p:nvPr/>
        </p:nvSpPr>
        <p:spPr>
          <a:xfrm>
            <a:off x="148446" y="3282601"/>
            <a:ext cx="8065689" cy="33650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4689205" y="2682435"/>
            <a:ext cx="318228" cy="1200329"/>
          </a:xfrm>
          <a:prstGeom prst="rect">
            <a:avLst/>
          </a:prstGeom>
          <a:noFill/>
          <a:ln w="952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</p:txBody>
      </p:sp>
      <p:sp>
        <p:nvSpPr>
          <p:cNvPr id="470" name="Shape 470"/>
          <p:cNvSpPr/>
          <p:nvPr/>
        </p:nvSpPr>
        <p:spPr>
          <a:xfrm>
            <a:off x="2292700" y="2804233"/>
            <a:ext cx="1022641" cy="478367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71" name="Shape 471"/>
          <p:cNvSpPr txBox="1"/>
          <p:nvPr/>
        </p:nvSpPr>
        <p:spPr>
          <a:xfrm>
            <a:off x="4689205" y="4014726"/>
            <a:ext cx="300081" cy="646331"/>
          </a:xfrm>
          <a:prstGeom prst="rect">
            <a:avLst/>
          </a:prstGeom>
          <a:noFill/>
          <a:ln w="9525" cap="flat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4689205" y="4783692"/>
            <a:ext cx="318228" cy="1200329"/>
          </a:xfrm>
          <a:prstGeom prst="rect">
            <a:avLst/>
          </a:prstGeom>
          <a:noFill/>
          <a:ln w="9525" cap="flat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5360630" y="3150639"/>
            <a:ext cx="127086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Individual 1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5360630" y="4058089"/>
            <a:ext cx="127086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Individual 2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5360630" y="5117741"/>
            <a:ext cx="127086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Individual 3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7165"/>
            <a:ext cx="9144000" cy="598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7165"/>
            <a:ext cx="9144000" cy="598078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/>
          <p:nvPr/>
        </p:nvSpPr>
        <p:spPr>
          <a:xfrm>
            <a:off x="65976" y="3661998"/>
            <a:ext cx="989655" cy="395891"/>
          </a:xfrm>
          <a:prstGeom prst="roundRect">
            <a:avLst>
              <a:gd name="adj" fmla="val 16667"/>
            </a:avLst>
          </a:prstGeom>
          <a:noFill/>
          <a:ln w="28575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2309193" y="4107376"/>
            <a:ext cx="6834805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>
            <a:off x="2309196" y="4107376"/>
            <a:ext cx="6834804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2441149" y="3150639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09" name="Shape 5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/>
          <p:nvPr/>
        </p:nvSpPr>
        <p:spPr>
          <a:xfrm>
            <a:off x="4024596" y="4107376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2441149" y="3150639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457200" y="-2202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8079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/>
          <p:nvPr/>
        </p:nvSpPr>
        <p:spPr>
          <a:xfrm>
            <a:off x="4024596" y="3645517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2441149" y="2606302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358" y="4503269"/>
            <a:ext cx="5995174" cy="232960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/>
          <p:nvPr/>
        </p:nvSpPr>
        <p:spPr>
          <a:xfrm>
            <a:off x="4519425" y="5558980"/>
            <a:ext cx="3777181" cy="108870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22" name="Shape 522"/>
          <p:cNvSpPr/>
          <p:nvPr/>
        </p:nvSpPr>
        <p:spPr>
          <a:xfrm>
            <a:off x="3104872" y="5315489"/>
            <a:ext cx="523863" cy="1101256"/>
          </a:xfrm>
          <a:prstGeom prst="rect">
            <a:avLst/>
          </a:prstGeom>
          <a:solidFill>
            <a:srgbClr val="FFFFFF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title"/>
          </p:nvPr>
        </p:nvSpPr>
        <p:spPr>
          <a:xfrm>
            <a:off x="457200" y="-2202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28" name="Shape 5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8079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/>
          <p:nvPr/>
        </p:nvSpPr>
        <p:spPr>
          <a:xfrm>
            <a:off x="4024596" y="3645517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2441149" y="2606302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358" y="4503269"/>
            <a:ext cx="5995174" cy="2329602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/>
          <p:nvPr/>
        </p:nvSpPr>
        <p:spPr>
          <a:xfrm>
            <a:off x="4519425" y="5558980"/>
            <a:ext cx="3777181" cy="108870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3104872" y="5362528"/>
            <a:ext cx="523863" cy="501756"/>
          </a:xfrm>
          <a:prstGeom prst="rect">
            <a:avLst/>
          </a:prstGeom>
          <a:solidFill>
            <a:srgbClr val="FFFFFF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>
            <a:spLocks noGrp="1"/>
          </p:cNvSpPr>
          <p:nvPr>
            <p:ph type="title"/>
          </p:nvPr>
        </p:nvSpPr>
        <p:spPr>
          <a:xfrm>
            <a:off x="457200" y="-2202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38079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4024596" y="3645517"/>
            <a:ext cx="5119402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2441149" y="2606302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42" name="Shape 5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38358" y="4503269"/>
            <a:ext cx="5995174" cy="232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409912"/>
            <a:ext cx="8229600" cy="8198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Different platforms</a:t>
            </a:r>
          </a:p>
        </p:txBody>
      </p:sp>
      <p:graphicFrame>
        <p:nvGraphicFramePr>
          <p:cNvPr id="98" name="Shape 98"/>
          <p:cNvGraphicFramePr/>
          <p:nvPr/>
        </p:nvGraphicFramePr>
        <p:xfrm>
          <a:off x="880233" y="1687877"/>
          <a:ext cx="7613600" cy="4257125"/>
        </p:xfrm>
        <a:graphic>
          <a:graphicData uri="http://schemas.openxmlformats.org/drawingml/2006/table">
            <a:tbl>
              <a:tblPr firstRow="1" bandRow="1">
                <a:noFill/>
                <a:tableStyleId>{95AD5B00-8D0D-4F0A-998D-24AADB67871F}</a:tableStyleId>
              </a:tblPr>
              <a:tblGrid>
                <a:gridCol w="1903400"/>
                <a:gridCol w="1903400"/>
                <a:gridCol w="1903400"/>
                <a:gridCol w="1903400"/>
              </a:tblGrid>
              <a:tr h="900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Technology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Read length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Gbp /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Cost $/Mb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Sanger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1 kb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~ 500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454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450 bp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0.5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~ 20</a:t>
                      </a:r>
                    </a:p>
                  </a:txBody>
                  <a:tcPr marL="91450" marR="91450" marT="45725" marB="45725"/>
                </a:tc>
              </a:tr>
              <a:tr h="74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Solexa / Illumina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2 x 100 bp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~ 0.5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SOLiD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2 x 50 bp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b="1" u="none" strike="noStrike" cap="none" baseline="0">
                          <a:rtl val="0"/>
                        </a:rPr>
                        <a:t>~ 0.5</a:t>
                      </a: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…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2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PacBio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2000" u="none" strike="noStrike" cap="none" baseline="0">
                          <a:rtl val="0"/>
                        </a:rPr>
                        <a:t>10 kb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2000" b="1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Shape 549"/>
          <p:cNvSpPr/>
          <p:nvPr/>
        </p:nvSpPr>
        <p:spPr>
          <a:xfrm>
            <a:off x="5789482" y="4107376"/>
            <a:ext cx="3354516" cy="110519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2672065" y="3150639"/>
            <a:ext cx="263906" cy="412386"/>
          </a:xfrm>
          <a:prstGeom prst="roundRect">
            <a:avLst>
              <a:gd name="adj" fmla="val 16667"/>
            </a:avLst>
          </a:prstGeom>
          <a:noFill/>
          <a:ln w="19050" cap="flat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8001" y="5492028"/>
            <a:ext cx="396641" cy="1117808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/>
          <p:nvPr/>
        </p:nvSpPr>
        <p:spPr>
          <a:xfrm>
            <a:off x="4683976" y="5031123"/>
            <a:ext cx="247803" cy="493894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457200" y="-7175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Calculating genotype likelihoods</a:t>
            </a:r>
          </a:p>
        </p:txBody>
      </p:sp>
      <p:pic>
        <p:nvPicPr>
          <p:cNvPr id="558" name="Shape 5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31900"/>
            <a:ext cx="9144000" cy="439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5060" y="5327794"/>
            <a:ext cx="3895725" cy="111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graphicFrame>
        <p:nvGraphicFramePr>
          <p:cNvPr id="565" name="Shape 565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{937C66DF-CEBE-448F-BDD1-1FE6B6002D6D}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660" y="1681709"/>
            <a:ext cx="1576797" cy="119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graphicFrame>
        <p:nvGraphicFramePr>
          <p:cNvPr id="572" name="Shape 572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{CF3EAFF7-344A-4496-BDCF-2A18A64BDF16}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3660" y="1681709"/>
            <a:ext cx="1576797" cy="119221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5542067" y="3480546"/>
            <a:ext cx="2787527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What is the genotype here?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graphicFrame>
        <p:nvGraphicFramePr>
          <p:cNvPr id="580" name="Shape 580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{A4EBBE51-3019-4638-8B92-6BD46E028179}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</a:t>
                      </a:r>
                      <a:r>
                        <a:rPr lang="en-US" sz="1800" b="1" u="none" strike="noStrike" cap="none" baseline="0">
                          <a:rtl val="0"/>
                        </a:rPr>
                        <a:t>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81" name="Shape 581"/>
          <p:cNvSpPr/>
          <p:nvPr/>
        </p:nvSpPr>
        <p:spPr>
          <a:xfrm>
            <a:off x="5063732" y="3380512"/>
            <a:ext cx="907182" cy="4823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5228676" y="1649684"/>
            <a:ext cx="3744196" cy="37856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Choose the genotype with the largest likelihood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6168850" y="3364017"/>
            <a:ext cx="51808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graphicFrame>
        <p:nvGraphicFramePr>
          <p:cNvPr id="589" name="Shape 589"/>
          <p:cNvGraphicFramePr/>
          <p:nvPr/>
        </p:nvGraphicFramePr>
        <p:xfrm>
          <a:off x="457200" y="1600200"/>
          <a:ext cx="4425100" cy="4965125"/>
        </p:xfrm>
        <a:graphic>
          <a:graphicData uri="http://schemas.openxmlformats.org/drawingml/2006/table">
            <a:tbl>
              <a:tblPr firstRow="1" bandRow="1">
                <a:noFill/>
                <a:tableStyleId>{C31A1AEE-5C88-430E-BD37-849D20A9EC7F}</a:tableStyleId>
              </a:tblPr>
              <a:tblGrid>
                <a:gridCol w="2212550"/>
                <a:gridCol w="22125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90" name="Shape 590"/>
          <p:cNvSpPr/>
          <p:nvPr/>
        </p:nvSpPr>
        <p:spPr>
          <a:xfrm>
            <a:off x="5063732" y="3402017"/>
            <a:ext cx="907182" cy="474428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5063732" y="6152810"/>
            <a:ext cx="907182" cy="3134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2" name="Shape 592"/>
          <p:cNvSpPr txBox="1"/>
          <p:nvPr/>
        </p:nvSpPr>
        <p:spPr>
          <a:xfrm>
            <a:off x="5228676" y="1451883"/>
            <a:ext cx="3744196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But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only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call the genotype if the largest likelihood is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much better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than the second best</a:t>
            </a:r>
          </a:p>
        </p:txBody>
      </p:sp>
      <p:sp>
        <p:nvSpPr>
          <p:cNvPr id="593" name="Shape 593"/>
          <p:cNvSpPr/>
          <p:nvPr/>
        </p:nvSpPr>
        <p:spPr>
          <a:xfrm>
            <a:off x="5179194" y="3249614"/>
            <a:ext cx="577298" cy="742297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5179194" y="5936766"/>
            <a:ext cx="577298" cy="742297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457200" y="1600199"/>
            <a:ext cx="8229600" cy="50309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Ratio: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The most likely genotype is at least </a:t>
            </a:r>
            <a:r>
              <a:rPr lang="en-US" sz="295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times 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more likely than the second most likely one</a:t>
            </a: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(in our example </a:t>
            </a:r>
            <a:r>
              <a:rPr lang="en-US" sz="2950" b="0" i="1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</a:t>
            </a: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=1.27)</a:t>
            </a: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4616" y="2412341"/>
            <a:ext cx="2809900" cy="21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320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Likelihood Ratio:</a:t>
            </a: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7780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The most likely genotype is at least </a:t>
            </a:r>
            <a:r>
              <a:rPr lang="en-US" sz="2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10 times </a:t>
            </a: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more likely than the second most likely one</a:t>
            </a:r>
          </a:p>
          <a:p>
            <a:pPr marL="0" marR="0" lvl="0" indent="0" algn="l" rtl="0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Higher </a:t>
            </a:r>
            <a:r>
              <a:rPr lang="en-US" sz="2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confidence</a:t>
            </a: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of called genotypes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More </a:t>
            </a:r>
            <a:r>
              <a:rPr lang="en-US" sz="2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missing</a:t>
            </a:r>
            <a:r>
              <a:rPr lang="en-US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data</a:t>
            </a:r>
          </a:p>
        </p:txBody>
      </p:sp>
      <p:pic>
        <p:nvPicPr>
          <p:cNvPr id="609" name="Shape 6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938" y="2033588"/>
            <a:ext cx="3181349" cy="227171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Shape 610"/>
          <p:cNvSpPr/>
          <p:nvPr/>
        </p:nvSpPr>
        <p:spPr>
          <a:xfrm>
            <a:off x="4334932" y="5181600"/>
            <a:ext cx="338665" cy="40639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457200" y="272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 inference</a:t>
            </a:r>
          </a:p>
        </p:txBody>
      </p:sp>
      <p:pic>
        <p:nvPicPr>
          <p:cNvPr id="616" name="Shape 6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914" y="1422666"/>
            <a:ext cx="8686800" cy="590179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/>
          <p:nvPr/>
        </p:nvSpPr>
        <p:spPr>
          <a:xfrm>
            <a:off x="0" y="5822894"/>
            <a:ext cx="9144000" cy="1666043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pic>
        <p:nvPicPr>
          <p:cNvPr id="623" name="Shape 6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5291" y="2128835"/>
            <a:ext cx="7382869" cy="3465263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 txBox="1"/>
          <p:nvPr/>
        </p:nvSpPr>
        <p:spPr>
          <a:xfrm>
            <a:off x="4687289" y="4049632"/>
            <a:ext cx="3126677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Prior</a:t>
            </a:r>
          </a:p>
        </p:txBody>
      </p:sp>
      <p:sp>
        <p:nvSpPr>
          <p:cNvPr id="625" name="Shape 625"/>
          <p:cNvSpPr/>
          <p:nvPr/>
        </p:nvSpPr>
        <p:spPr>
          <a:xfrm>
            <a:off x="3918676" y="4180426"/>
            <a:ext cx="584814" cy="3175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3918676" y="4978757"/>
            <a:ext cx="584814" cy="3175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Sequencing cost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400" y="1444175"/>
            <a:ext cx="8572500" cy="5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32" name="Shape 632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{31AE1E6A-0C43-4C96-A01B-EAA7B72AE7A8}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0.05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33" name="Shape 633"/>
          <p:cNvSpPr txBox="1"/>
          <p:nvPr/>
        </p:nvSpPr>
        <p:spPr>
          <a:xfrm>
            <a:off x="5748246" y="1616966"/>
            <a:ext cx="3175142" cy="23083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5748246" y="3585166"/>
            <a:ext cx="832960" cy="4823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6762642" y="3576146"/>
            <a:ext cx="51808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42" name="Shape 642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{8361C5F8-2F18-4D75-90F0-DFABC92EE951}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0.94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1/10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0.05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43" name="Shape 643"/>
          <p:cNvSpPr/>
          <p:nvPr/>
        </p:nvSpPr>
        <p:spPr>
          <a:xfrm>
            <a:off x="5748246" y="3566350"/>
            <a:ext cx="832960" cy="48230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44" name="Shape 644"/>
          <p:cNvSpPr txBox="1"/>
          <p:nvPr/>
        </p:nvSpPr>
        <p:spPr>
          <a:xfrm>
            <a:off x="5764739" y="1616966"/>
            <a:ext cx="3158650" cy="4524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But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only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call the genotype if the largest probability is above a threshold (e.g. &gt; 0.95)</a:t>
            </a:r>
          </a:p>
        </p:txBody>
      </p:sp>
      <p:sp>
        <p:nvSpPr>
          <p:cNvPr id="645" name="Shape 645"/>
          <p:cNvSpPr/>
          <p:nvPr/>
        </p:nvSpPr>
        <p:spPr>
          <a:xfrm>
            <a:off x="5764739" y="3450885"/>
            <a:ext cx="577298" cy="742297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457200" y="272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52" name="Shape 652"/>
          <p:cNvGraphicFramePr/>
          <p:nvPr>
            <p:extLst>
              <p:ext uri="{D42A27DB-BD31-4B8C-83A1-F6EECF244321}">
                <p14:modId xmlns:p14="http://schemas.microsoft.com/office/powerpoint/2010/main" val="2827277569"/>
              </p:ext>
            </p:extLst>
          </p:nvPr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{F5782587-F6D1-466F-8692-53BBF13B942D}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0.67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0.005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 smtClean="0">
                          <a:rtl val="0"/>
                        </a:rPr>
                        <a:t>0.09</a:t>
                      </a:r>
                      <a:endParaRPr lang="en-US" sz="1800" u="none" strike="noStrike" cap="none" baseline="0" dirty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0.0005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0.81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 dirty="0">
                          <a:rtl val="0"/>
                        </a:rPr>
                        <a:t>0.32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53" name="Shape 653"/>
          <p:cNvSpPr txBox="1"/>
          <p:nvPr/>
        </p:nvSpPr>
        <p:spPr>
          <a:xfrm>
            <a:off x="5748246" y="1152874"/>
            <a:ext cx="3175142" cy="52014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0.9 if A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reference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allele;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 = 0.1 otherwise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P(A)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5665776" y="3747798"/>
            <a:ext cx="635028" cy="24410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655" name="Shape 655"/>
          <p:cNvSpPr txBox="1"/>
          <p:nvPr/>
        </p:nvSpPr>
        <p:spPr>
          <a:xfrm>
            <a:off x="6366780" y="3602666"/>
            <a:ext cx="911576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AT (?)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62" name="Shape 662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{0A0D0B2A-20B9-4CE7-A67E-202CA98189E1}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63" name="Shape 663"/>
          <p:cNvSpPr txBox="1"/>
          <p:nvPr/>
        </p:nvSpPr>
        <p:spPr>
          <a:xfrm>
            <a:off x="5748246" y="1221075"/>
            <a:ext cx="3175142" cy="69865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(=0.75)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…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70" name="Shape 670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{A840B664-7B84-4B9C-ACBE-4CAD81608600}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71" name="Shape 671"/>
          <p:cNvSpPr txBox="1"/>
          <p:nvPr/>
        </p:nvSpPr>
        <p:spPr>
          <a:xfrm>
            <a:off x="5748246" y="1221075"/>
            <a:ext cx="3175142" cy="69865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(=0.75)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f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78" name="Shape 678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{8BA96B70-A783-4443-BE67-18DAA39E3CC2}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79" name="Shape 679"/>
          <p:cNvSpPr txBox="1"/>
          <p:nvPr/>
        </p:nvSpPr>
        <p:spPr>
          <a:xfrm>
            <a:off x="5748246" y="1221075"/>
            <a:ext cx="3175142" cy="69865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(=0.75)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f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2f(1-f)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7587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86" name="Shape 686"/>
          <p:cNvGraphicFramePr/>
          <p:nvPr/>
        </p:nvGraphicFramePr>
        <p:xfrm>
          <a:off x="457200" y="1039353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{D4FBC6D8-642C-4654-9927-CFCFB6E6BA8B}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0.93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0.56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0.07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87" name="Shape 687"/>
          <p:cNvSpPr txBox="1"/>
          <p:nvPr/>
        </p:nvSpPr>
        <p:spPr>
          <a:xfrm>
            <a:off x="5748246" y="659822"/>
            <a:ext cx="3175142" cy="73558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a reference panel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Example: reference is 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P(TT) = f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P(AT) = 2f(1-f)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P(AA) = (1-f)</a:t>
            </a:r>
            <a:r>
              <a:rPr lang="en-US" sz="2400" b="0" i="0" u="none" strike="noStrike" cap="none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Assuming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f=0.75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and only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 and T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alleles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posterior probabilities</a:t>
            </a:r>
          </a:p>
        </p:txBody>
      </p:sp>
      <p:graphicFrame>
        <p:nvGraphicFramePr>
          <p:cNvPr id="694" name="Shape 694"/>
          <p:cNvGraphicFramePr/>
          <p:nvPr/>
        </p:nvGraphicFramePr>
        <p:xfrm>
          <a:off x="457195" y="1600200"/>
          <a:ext cx="5035400" cy="5153840"/>
        </p:xfrm>
        <a:graphic>
          <a:graphicData uri="http://schemas.openxmlformats.org/drawingml/2006/table">
            <a:tbl>
              <a:tblPr firstRow="1" bandRow="1">
                <a:noFill/>
                <a:tableStyleId>{E9060199-22CA-4BA8-87AC-36BA083F28B3}</a:tableStyleId>
              </a:tblPr>
              <a:tblGrid>
                <a:gridCol w="1258850"/>
                <a:gridCol w="1258850"/>
                <a:gridCol w="1258850"/>
                <a:gridCol w="1258850"/>
              </a:tblGrid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Likelihood (log10)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Posterior probability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-7.44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0.16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~ 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-7.74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-1.22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0.48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b="1" u="none" strike="noStrike" cap="none" baseline="0">
                          <a:rtl val="0"/>
                        </a:rPr>
                        <a:t>0.96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CC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CT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-9.91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-3.38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45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TT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-2.49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0.38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95" name="Shape 695"/>
          <p:cNvSpPr txBox="1"/>
          <p:nvPr/>
        </p:nvSpPr>
        <p:spPr>
          <a:xfrm>
            <a:off x="5748246" y="1616966"/>
            <a:ext cx="3175142" cy="41549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Better genotype caller: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Empirical Bayesian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P(A)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= 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Where f is the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allele frequency </a:t>
            </a: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estimated from the data itself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With </a:t>
            </a:r>
            <a:r>
              <a:rPr lang="en-US" sz="24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f=0.6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Shape 7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562" y="1954750"/>
            <a:ext cx="4520429" cy="463292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Missing data</a:t>
            </a:r>
          </a:p>
        </p:txBody>
      </p:sp>
      <p:sp>
        <p:nvSpPr>
          <p:cNvPr id="703" name="Shape 703"/>
          <p:cNvSpPr txBox="1">
            <a:spLocks noGrp="1"/>
          </p:cNvSpPr>
          <p:nvPr>
            <p:ph type="body" idx="1"/>
          </p:nvPr>
        </p:nvSpPr>
        <p:spPr>
          <a:xfrm>
            <a:off x="457200" y="14176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Mean depth 8X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graphicFrame>
        <p:nvGraphicFramePr>
          <p:cNvPr id="704" name="Shape 704"/>
          <p:cNvGraphicFramePr/>
          <p:nvPr/>
        </p:nvGraphicFramePr>
        <p:xfrm>
          <a:off x="5453237" y="2452550"/>
          <a:ext cx="3385950" cy="3733125"/>
        </p:xfrm>
        <a:graphic>
          <a:graphicData uri="http://schemas.openxmlformats.org/drawingml/2006/table">
            <a:tbl>
              <a:tblPr firstRow="1" bandRow="1">
                <a:noFill/>
                <a:tableStyleId>{0FE35D64-E28C-4520-A32E-3FC5237E3A11}</a:tableStyleId>
              </a:tblPr>
              <a:tblGrid>
                <a:gridCol w="1128650"/>
                <a:gridCol w="1128650"/>
                <a:gridCol w="1128650"/>
              </a:tblGrid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Prior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Threshold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Missing data rate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70%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No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99.9%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80%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Allele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frequency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50%</a:t>
                      </a:r>
                    </a:p>
                  </a:txBody>
                  <a:tcPr marL="91450" marR="91450" marT="45725" marB="45725"/>
                </a:tc>
              </a:tr>
              <a:tr h="746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Allele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frequency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99.9%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65%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05" name="Shape 705"/>
          <p:cNvSpPr txBox="1"/>
          <p:nvPr/>
        </p:nvSpPr>
        <p:spPr>
          <a:xfrm>
            <a:off x="2148507" y="6293939"/>
            <a:ext cx="180579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Missing data rate</a:t>
            </a:r>
          </a:p>
        </p:txBody>
      </p:sp>
      <p:sp>
        <p:nvSpPr>
          <p:cNvPr id="706" name="Shape 706"/>
          <p:cNvSpPr txBox="1"/>
          <p:nvPr/>
        </p:nvSpPr>
        <p:spPr>
          <a:xfrm rot="-5400000">
            <a:off x="-700994" y="3822239"/>
            <a:ext cx="2353115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Threshold on genotype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Posterior probabilities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Summary</a:t>
            </a:r>
          </a:p>
        </p:txBody>
      </p:sp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212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 should be performed keeping in mind your goals and specific features of your data.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There is no unique perfect pipeline.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Check your intermediate results and tune your parameters iteratively. 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chemeClr val="dk1"/>
              </a:buClr>
              <a:buSzPct val="96694"/>
              <a:buFont typeface="Arial"/>
              <a:buChar char="•"/>
            </a:pPr>
            <a:r>
              <a:rPr lang="en-US" sz="295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 should be performed including information from all samples.</a:t>
            </a:r>
          </a:p>
          <a:p>
            <a:pPr marL="342900" marR="0" lvl="0" indent="-1651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95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New costs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056" y="1417637"/>
            <a:ext cx="4114800" cy="46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9426" y="2413001"/>
            <a:ext cx="3837373" cy="3047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>
            <a:spLocks noGrp="1"/>
          </p:cNvSpPr>
          <p:nvPr>
            <p:ph type="title"/>
          </p:nvPr>
        </p:nvSpPr>
        <p:spPr>
          <a:xfrm>
            <a:off x="457200" y="3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Software</a:t>
            </a:r>
          </a:p>
        </p:txBody>
      </p:sp>
      <p:sp>
        <p:nvSpPr>
          <p:cNvPr id="719" name="Shape 719"/>
          <p:cNvSpPr txBox="1">
            <a:spLocks noGrp="1"/>
          </p:cNvSpPr>
          <p:nvPr>
            <p:ph type="body" idx="1"/>
          </p:nvPr>
        </p:nvSpPr>
        <p:spPr>
          <a:xfrm>
            <a:off x="457200" y="1409173"/>
            <a:ext cx="7975600" cy="49408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All these methods have been implemented in several software and utilities, such as: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SAMtools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(http://samtools.sourceforge.net)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ANGSD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(http://popgen.dk/ANGSD)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GATK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(https://www.broadinstitute.org/gatk)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which we will explore during the practical session.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Practical session</a:t>
            </a:r>
          </a:p>
        </p:txBody>
      </p:sp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File formats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Data filtering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Assessing your filtering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calling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49" name="Shape 49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0" name="Shape 50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7698060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56" name="Shape 5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57" name="Shape 57"/>
          <p:cNvSpPr txBox="1"/>
          <p:nvPr/>
        </p:nvSpPr>
        <p:spPr>
          <a:xfrm>
            <a:off x="5063735" y="1830999"/>
            <a:ext cx="3623063" cy="25545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Assume only 2 allelic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True allele frequency is 0.50</a:t>
            </a:r>
          </a:p>
        </p:txBody>
      </p:sp>
    </p:spTree>
    <p:extLst>
      <p:ext uri="{BB962C8B-B14F-4D97-AF65-F5344CB8AC3E}">
        <p14:creationId xmlns:p14="http://schemas.microsoft.com/office/powerpoint/2010/main" val="410834305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63" name="Shape 63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4" name="Shape 64"/>
          <p:cNvSpPr txBox="1"/>
          <p:nvPr/>
        </p:nvSpPr>
        <p:spPr>
          <a:xfrm>
            <a:off x="5063735" y="1830999"/>
            <a:ext cx="3623063" cy="25545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Assume only 2 allelic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True allele frequency is 0.50</a:t>
            </a:r>
          </a:p>
        </p:txBody>
      </p:sp>
    </p:spTree>
    <p:extLst>
      <p:ext uri="{BB962C8B-B14F-4D97-AF65-F5344CB8AC3E}">
        <p14:creationId xmlns:p14="http://schemas.microsoft.com/office/powerpoint/2010/main" val="230076006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70" name="Shape 70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1" name="Shape 71"/>
          <p:cNvSpPr txBox="1"/>
          <p:nvPr/>
        </p:nvSpPr>
        <p:spPr>
          <a:xfrm>
            <a:off x="5063735" y="1830999"/>
            <a:ext cx="3623063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3262" y="3999562"/>
            <a:ext cx="2842180" cy="2030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76561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78" name="Shape 78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9" name="Shape 79"/>
          <p:cNvSpPr txBox="1"/>
          <p:nvPr/>
        </p:nvSpPr>
        <p:spPr>
          <a:xfrm>
            <a:off x="5063735" y="1830999"/>
            <a:ext cx="3623063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696" y="3998912"/>
            <a:ext cx="3770311" cy="2030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5935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78" name="Shape 78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9" name="Shape 79"/>
          <p:cNvSpPr txBox="1"/>
          <p:nvPr/>
        </p:nvSpPr>
        <p:spPr>
          <a:xfrm>
            <a:off x="5063735" y="1830999"/>
            <a:ext cx="3623063" cy="181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</a:t>
            </a: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696" y="3998912"/>
            <a:ext cx="3770311" cy="20304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/>
          <p:cNvSpPr/>
          <p:nvPr/>
        </p:nvSpPr>
        <p:spPr>
          <a:xfrm>
            <a:off x="3651426" y="3157767"/>
            <a:ext cx="299876" cy="29990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9217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86" name="Shape 8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87" name="Shape 87"/>
          <p:cNvSpPr txBox="1"/>
          <p:nvPr/>
        </p:nvSpPr>
        <p:spPr>
          <a:xfrm>
            <a:off x="5063735" y="1616562"/>
            <a:ext cx="362306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1550" y="3998912"/>
            <a:ext cx="4117975" cy="203041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/>
          <p:nvPr/>
        </p:nvSpPr>
        <p:spPr>
          <a:xfrm>
            <a:off x="7801025" y="4427125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7801025" y="4569700"/>
            <a:ext cx="186300" cy="2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55453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96" name="Shape 9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97" name="Shape 97"/>
          <p:cNvSpPr txBox="1"/>
          <p:nvPr/>
        </p:nvSpPr>
        <p:spPr>
          <a:xfrm>
            <a:off x="5063735" y="1616562"/>
            <a:ext cx="362306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825" y="3998912"/>
            <a:ext cx="4081321" cy="16425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7222175" y="4319200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222175" y="4461775"/>
            <a:ext cx="186300" cy="2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85605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17436"/>
            <a:ext cx="8229600" cy="8506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New data and new files</a:t>
            </a:r>
          </a:p>
        </p:txBody>
      </p:sp>
      <p:grpSp>
        <p:nvGrpSpPr>
          <p:cNvPr id="117" name="Shape 117"/>
          <p:cNvGrpSpPr/>
          <p:nvPr/>
        </p:nvGrpSpPr>
        <p:grpSpPr>
          <a:xfrm>
            <a:off x="0" y="1204820"/>
            <a:ext cx="9144000" cy="5379904"/>
            <a:chOff x="0" y="1156595"/>
            <a:chExt cx="9144000" cy="5379904"/>
          </a:xfrm>
        </p:grpSpPr>
        <p:pic>
          <p:nvPicPr>
            <p:cNvPr id="118" name="Shape 1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156595"/>
              <a:ext cx="9144000" cy="5379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Shape 119"/>
            <p:cNvSpPr/>
            <p:nvPr/>
          </p:nvSpPr>
          <p:spPr>
            <a:xfrm>
              <a:off x="321545" y="3375751"/>
              <a:ext cx="1318343" cy="25719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endParaRPr>
            </a:p>
          </p:txBody>
        </p:sp>
      </p:grpSp>
      <p:sp>
        <p:nvSpPr>
          <p:cNvPr id="120" name="Shape 120"/>
          <p:cNvSpPr/>
          <p:nvPr/>
        </p:nvSpPr>
        <p:spPr>
          <a:xfrm>
            <a:off x="4164037" y="3150700"/>
            <a:ext cx="369778" cy="514401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96" name="Shape 9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 dirty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97" name="Shape 97"/>
          <p:cNvSpPr txBox="1"/>
          <p:nvPr/>
        </p:nvSpPr>
        <p:spPr>
          <a:xfrm>
            <a:off x="5063735" y="1616562"/>
            <a:ext cx="362306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9825" y="3998912"/>
            <a:ext cx="4081321" cy="16425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/>
        </p:nvSpPr>
        <p:spPr>
          <a:xfrm>
            <a:off x="7222175" y="4319200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7222175" y="4461775"/>
            <a:ext cx="186300" cy="2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Oval 7"/>
          <p:cNvSpPr/>
          <p:nvPr/>
        </p:nvSpPr>
        <p:spPr>
          <a:xfrm>
            <a:off x="2416644" y="3157767"/>
            <a:ext cx="1534658" cy="29990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98484" y="4808992"/>
            <a:ext cx="1534658" cy="29990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283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106" name="Shape 106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07" name="Shape 107"/>
          <p:cNvSpPr txBox="1"/>
          <p:nvPr/>
        </p:nvSpPr>
        <p:spPr>
          <a:xfrm>
            <a:off x="5063735" y="1417644"/>
            <a:ext cx="3826666" cy="10156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Simple allele frequency estimator: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from </a:t>
            </a:r>
            <a:r>
              <a:rPr lang="en-US" sz="2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reads counts with error and weights</a:t>
            </a:r>
            <a:r>
              <a:rPr lang="en-US" sz="2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(Y Li et al. 2010)</a:t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1203" y="2751983"/>
            <a:ext cx="3595598" cy="36812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9"/>
          <p:cNvSpPr/>
          <p:nvPr/>
        </p:nvSpPr>
        <p:spPr>
          <a:xfrm>
            <a:off x="7680815" y="2854997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99"/>
          <p:cNvSpPr/>
          <p:nvPr/>
        </p:nvSpPr>
        <p:spPr>
          <a:xfrm>
            <a:off x="7709735" y="3007397"/>
            <a:ext cx="186300" cy="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34"/>
          <p:cNvSpPr/>
          <p:nvPr/>
        </p:nvSpPr>
        <p:spPr>
          <a:xfrm>
            <a:off x="5308001" y="3712337"/>
            <a:ext cx="3105750" cy="1306575"/>
          </a:xfrm>
          <a:prstGeom prst="mathMultiply">
            <a:avLst>
              <a:gd name="adj1" fmla="val 23520"/>
            </a:avLst>
          </a:prstGeom>
          <a:solidFill>
            <a:srgbClr val="FF0000">
              <a:alpha val="50980"/>
            </a:srgbClr>
          </a:solidFill>
          <a:ln w="9525" cap="flat">
            <a:solidFill>
              <a:srgbClr val="D79D3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23177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115" name="Shape 115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16" name="Shape 116"/>
          <p:cNvSpPr txBox="1"/>
          <p:nvPr/>
        </p:nvSpPr>
        <p:spPr>
          <a:xfrm>
            <a:off x="5063735" y="1417644"/>
            <a:ext cx="3826666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3735" y="2977585"/>
            <a:ext cx="3424736" cy="1558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39658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57200" y="1499820"/>
            <a:ext cx="822960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491" cy="2378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99654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Estimating allele frequencies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57200" y="1499820"/>
            <a:ext cx="82296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(ML) estimator (Kim et al. 2011)</a:t>
            </a: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399" cy="23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/>
          <p:nvPr/>
        </p:nvSpPr>
        <p:spPr>
          <a:xfrm>
            <a:off x="545500" y="3059050"/>
            <a:ext cx="7746899" cy="3000300"/>
          </a:xfrm>
          <a:prstGeom prst="mathMultiply">
            <a:avLst>
              <a:gd name="adj1" fmla="val 23520"/>
            </a:avLst>
          </a:prstGeom>
          <a:solidFill>
            <a:srgbClr val="FF0000">
              <a:alpha val="50980"/>
            </a:srgbClr>
          </a:solidFill>
          <a:ln w="9525" cap="flat">
            <a:solidFill>
              <a:srgbClr val="D79D3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470785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57200" y="1499820"/>
            <a:ext cx="822960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491" cy="237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 rot="10800000" flipH="1">
            <a:off x="5228676" y="3051666"/>
            <a:ext cx="511322" cy="725801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3996728" y="2520981"/>
            <a:ext cx="282676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145" name="Shape 145"/>
          <p:cNvSpPr/>
          <p:nvPr/>
        </p:nvSpPr>
        <p:spPr>
          <a:xfrm>
            <a:off x="7145128" y="4643730"/>
            <a:ext cx="511322" cy="40412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18384657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57200" y="1499820"/>
            <a:ext cx="822960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38400"/>
            <a:ext cx="8282491" cy="237828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 rot="10800000" flipH="1">
            <a:off x="5228676" y="3051666"/>
            <a:ext cx="511322" cy="725801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996728" y="2520981"/>
            <a:ext cx="282676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likelihoods</a:t>
            </a:r>
          </a:p>
        </p:txBody>
      </p:sp>
      <p:sp>
        <p:nvSpPr>
          <p:cNvPr id="156" name="Shape 156"/>
          <p:cNvSpPr/>
          <p:nvPr/>
        </p:nvSpPr>
        <p:spPr>
          <a:xfrm>
            <a:off x="7145128" y="4643730"/>
            <a:ext cx="511322" cy="404129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3E7FCE"/>
              </a:gs>
              <a:gs pos="100000">
                <a:srgbClr val="BFDCFF"/>
              </a:gs>
            </a:gsLst>
            <a:lin ang="16200000" scaled="0"/>
          </a:gra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2634139" y="5047860"/>
            <a:ext cx="258511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If we assume HWE: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0926" y="5014860"/>
            <a:ext cx="3596693" cy="16113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964239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457200" y="437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Estimating allele frequencies</a:t>
            </a:r>
          </a:p>
        </p:txBody>
      </p:sp>
      <p:graphicFrame>
        <p:nvGraphicFramePr>
          <p:cNvPr id="165" name="Shape 165"/>
          <p:cNvGraphicFramePr/>
          <p:nvPr/>
        </p:nvGraphicFramePr>
        <p:xfrm>
          <a:off x="263907" y="1594937"/>
          <a:ext cx="4486400" cy="483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21600"/>
                <a:gridCol w="1121600"/>
                <a:gridCol w="1121600"/>
                <a:gridCol w="1121600"/>
              </a:tblGrid>
              <a:tr h="95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Individual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True genotype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alibri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Reads allele G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7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AA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3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AG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5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2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6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GG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0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</a:t>
                      </a:r>
                    </a:p>
                  </a:txBody>
                  <a:tcPr marL="91450" marR="91450" marT="45725" marB="45725"/>
                </a:tc>
              </a:tr>
              <a:tr h="554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Tot.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1800" u="none" strike="noStrike" cap="none" baseline="0">
                        <a:rtl val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41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800" u="none" strike="noStrike" cap="none" baseline="0">
                          <a:rtl val="0"/>
                        </a:rPr>
                        <a:t>14</a:t>
                      </a: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66" name="Shape 166"/>
          <p:cNvSpPr txBox="1"/>
          <p:nvPr/>
        </p:nvSpPr>
        <p:spPr>
          <a:xfrm>
            <a:off x="5063735" y="1417644"/>
            <a:ext cx="3826666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Maximum Likelihood </a:t>
            </a:r>
            <a:r>
              <a:rPr lang="en-US" sz="2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(ML) estimator (Kim et al. 2011)</a:t>
            </a: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3735" y="3338126"/>
            <a:ext cx="3826666" cy="1738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871967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83612"/>
            <a:ext cx="7428779" cy="528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57200" y="17438"/>
            <a:ext cx="8229600" cy="8345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Workflow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180741" y="789779"/>
            <a:ext cx="2963258" cy="55868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Low-level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Samples preparation + sequencing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bases and quality scores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Genotype data: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Call genotypes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Estimate allele frequencies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SNPs detection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Analysis: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Population genetics analysis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Association studies</a:t>
            </a:r>
          </a:p>
        </p:txBody>
      </p:sp>
      <p:cxnSp>
        <p:nvCxnSpPr>
          <p:cNvPr id="184" name="Shape 184"/>
          <p:cNvCxnSpPr/>
          <p:nvPr/>
        </p:nvCxnSpPr>
        <p:spPr>
          <a:xfrm>
            <a:off x="289391" y="2363025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5" name="Shape 185"/>
          <p:cNvCxnSpPr/>
          <p:nvPr/>
        </p:nvCxnSpPr>
        <p:spPr>
          <a:xfrm>
            <a:off x="289391" y="5007051"/>
            <a:ext cx="8397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378837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SNP calling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 lot of missing data if calling genotypes at low depth (heterozygotes can be lost!)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Rare variants are hard to detect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Trade-off between False Positives and 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2941357303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5198</Words>
  <Application>Microsoft Macintosh PowerPoint</Application>
  <PresentationFormat>On-screen Show (4:3)</PresentationFormat>
  <Paragraphs>1828</Paragraphs>
  <Slides>163</Slides>
  <Notes>160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64" baseType="lpstr">
      <vt:lpstr>Office Theme</vt:lpstr>
      <vt:lpstr>Workshop on Population and Speciation Genomics, Cesky Krumlov  SNP and genotype calling (and more) – Day 3</vt:lpstr>
      <vt:lpstr>Who I am</vt:lpstr>
      <vt:lpstr>What I do</vt:lpstr>
      <vt:lpstr>What I’ll be talking about today</vt:lpstr>
      <vt:lpstr>Next-Generation Sequencing</vt:lpstr>
      <vt:lpstr>Different platforms</vt:lpstr>
      <vt:lpstr>Sequencing cost</vt:lpstr>
      <vt:lpstr>New costs</vt:lpstr>
      <vt:lpstr>New data and new files</vt:lpstr>
      <vt:lpstr>Usage of NGS</vt:lpstr>
      <vt:lpstr>Applications</vt:lpstr>
      <vt:lpstr>RAD-sequencing</vt:lpstr>
      <vt:lpstr>Workflow</vt:lpstr>
      <vt:lpstr>Workflow</vt:lpstr>
      <vt:lpstr>Workflow</vt:lpstr>
      <vt:lpstr>Workflow</vt:lpstr>
      <vt:lpstr>Workflow</vt:lpstr>
      <vt:lpstr>Low-level data</vt:lpstr>
      <vt:lpstr>Quality scores</vt:lpstr>
      <vt:lpstr>Assembly</vt:lpstr>
      <vt:lpstr>Mapped reads</vt:lpstr>
      <vt:lpstr>Alignment file</vt:lpstr>
      <vt:lpstr>Challenges</vt:lpstr>
      <vt:lpstr>Challenges</vt:lpstr>
      <vt:lpstr>Challenges</vt:lpstr>
      <vt:lpstr>Data filtering</vt:lpstr>
      <vt:lpstr>Data filtering</vt:lpstr>
      <vt:lpstr>Data filtering</vt:lpstr>
      <vt:lpstr>Data filtering</vt:lpstr>
      <vt:lpstr>Check your filtering</vt:lpstr>
      <vt:lpstr>Check your filtering</vt:lpstr>
      <vt:lpstr>Site Frequency Spectrum (SFS)</vt:lpstr>
      <vt:lpstr>Effect of errors on the SFS</vt:lpstr>
      <vt:lpstr>Effect of errors on the SFS</vt:lpstr>
      <vt:lpstr>Effect of errors on the SFS</vt:lpstr>
      <vt:lpstr>Effect of errors on the SFS</vt:lpstr>
      <vt:lpstr>Effect of errors on the SFS</vt:lpstr>
      <vt:lpstr>Effect of errors on the SFS</vt:lpstr>
      <vt:lpstr>Effect of errors on the SFS</vt:lpstr>
      <vt:lpstr>Effect of errors on the SFS</vt:lpstr>
      <vt:lpstr>Effect of errors on the SFS</vt:lpstr>
      <vt:lpstr>Filtering pipeline</vt:lpstr>
      <vt:lpstr>Workflow</vt:lpstr>
      <vt:lpstr>Genotypes calling</vt:lpstr>
      <vt:lpstr>Likelihood</vt:lpstr>
      <vt:lpstr>Genotype likelihoods</vt:lpstr>
      <vt:lpstr>Genotype likelihoods</vt:lpstr>
      <vt:lpstr>Genotype likelihoods</vt:lpstr>
      <vt:lpstr>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Calculating genotype likelihoods</vt:lpstr>
      <vt:lpstr>Genotype likelihoods</vt:lpstr>
      <vt:lpstr>Genotype calling</vt:lpstr>
      <vt:lpstr>Genotype calling</vt:lpstr>
      <vt:lpstr>Genotype calling</vt:lpstr>
      <vt:lpstr>Genotype calling</vt:lpstr>
      <vt:lpstr>Genotype calling</vt:lpstr>
      <vt:lpstr>Bayesian inference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Genotype posterior probabilities</vt:lpstr>
      <vt:lpstr>Missing data</vt:lpstr>
      <vt:lpstr>Summary</vt:lpstr>
      <vt:lpstr>Software</vt:lpstr>
      <vt:lpstr>Practical session</vt:lpstr>
      <vt:lpstr>Workflow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Estimating allele frequencies</vt:lpstr>
      <vt:lpstr>Workflow</vt:lpstr>
      <vt:lpstr>SNP calling</vt:lpstr>
      <vt:lpstr>SNP calling – effect of errors</vt:lpstr>
      <vt:lpstr>SNP calling – effect of errors</vt:lpstr>
      <vt:lpstr>SNP calling – effect of errors</vt:lpstr>
      <vt:lpstr>SNP calling – effect of errors</vt:lpstr>
      <vt:lpstr>SNP calling</vt:lpstr>
      <vt:lpstr>SNP calling</vt:lpstr>
      <vt:lpstr>SNP calling</vt:lpstr>
      <vt:lpstr>SNP calling</vt:lpstr>
      <vt:lpstr>SNP calling</vt:lpstr>
      <vt:lpstr>Workflow</vt:lpstr>
      <vt:lpstr>Site Frequency Spectrum (SFS)</vt:lpstr>
      <vt:lpstr>Effect of errors on SFS </vt:lpstr>
      <vt:lpstr>Effect of errors on SFS </vt:lpstr>
      <vt:lpstr>Effects of low-depth data</vt:lpstr>
      <vt:lpstr>Effects of low-depth data</vt:lpstr>
      <vt:lpstr>Effects of low-depth data</vt:lpstr>
      <vt:lpstr>Masked data</vt:lpstr>
      <vt:lpstr>Maximum Likelihood Estimation (MLE) of the Site Frequency Spectrum</vt:lpstr>
      <vt:lpstr>Maximum Likelihood Estimation (MLE) of the Site Frequency Spectrum</vt:lpstr>
      <vt:lpstr>ML estimation of the SFS</vt:lpstr>
      <vt:lpstr>ML estimation of the SFS</vt:lpstr>
      <vt:lpstr>ML estimation of the SFS</vt:lpstr>
      <vt:lpstr>ML estimation of the SFS</vt:lpstr>
      <vt:lpstr>Workflow</vt:lpstr>
      <vt:lpstr>Sample allele frequency  posterior probabilities</vt:lpstr>
      <vt:lpstr>Sample allele frequency  posterior probabilities</vt:lpstr>
      <vt:lpstr>Sample allele frequency  posterior probabilities</vt:lpstr>
      <vt:lpstr>Expected value</vt:lpstr>
      <vt:lpstr>Sample allele frequency  posterior probabilities</vt:lpstr>
      <vt:lpstr>Sample allele frequency  posterior probabilities</vt:lpstr>
      <vt:lpstr>Sample allele frequency  posterior probabilities</vt:lpstr>
      <vt:lpstr>Sample allele frequency  posterior probabilities</vt:lpstr>
      <vt:lpstr>Nr of segregating sites</vt:lpstr>
      <vt:lpstr>Nr of segregating sites</vt:lpstr>
      <vt:lpstr>Nucleotide diversity</vt:lpstr>
      <vt:lpstr>Nucleotide diversity</vt:lpstr>
      <vt:lpstr>Applications</vt:lpstr>
      <vt:lpstr>Software</vt:lpstr>
      <vt:lpstr>Summary</vt:lpstr>
      <vt:lpstr>References</vt:lpstr>
      <vt:lpstr>Practical exercises</vt:lpstr>
      <vt:lpstr>Paper(s) discussion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Experimental design</vt:lpstr>
      <vt:lpstr>Simulations design</vt:lpstr>
      <vt:lpstr>Simulations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Practical session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genomics Data analysis module - Day 1</dc:title>
  <cp:lastModifiedBy>Matteo Fumagalli</cp:lastModifiedBy>
  <cp:revision>19</cp:revision>
  <dcterms:modified xsi:type="dcterms:W3CDTF">2016-01-20T13:18:07Z</dcterms:modified>
</cp:coreProperties>
</file>